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1"/>
  </p:sldMasterIdLst>
  <p:notesMasterIdLst>
    <p:notesMasterId r:id="rId21"/>
  </p:notesMasterIdLst>
  <p:handoutMasterIdLst>
    <p:handoutMasterId r:id="rId22"/>
  </p:handoutMasterIdLst>
  <p:sldIdLst>
    <p:sldId id="256" r:id="rId2"/>
    <p:sldId id="308" r:id="rId3"/>
    <p:sldId id="303" r:id="rId4"/>
    <p:sldId id="304" r:id="rId5"/>
    <p:sldId id="287" r:id="rId6"/>
    <p:sldId id="288" r:id="rId7"/>
    <p:sldId id="289" r:id="rId8"/>
    <p:sldId id="290" r:id="rId9"/>
    <p:sldId id="291" r:id="rId10"/>
    <p:sldId id="292" r:id="rId11"/>
    <p:sldId id="296" r:id="rId12"/>
    <p:sldId id="297" r:id="rId13"/>
    <p:sldId id="298" r:id="rId14"/>
    <p:sldId id="299" r:id="rId15"/>
    <p:sldId id="300" r:id="rId16"/>
    <p:sldId id="306" r:id="rId17"/>
    <p:sldId id="302" r:id="rId18"/>
    <p:sldId id="301" r:id="rId19"/>
    <p:sldId id="307" r:id="rId20"/>
  </p:sldIdLst>
  <p:sldSz cx="9144000" cy="6858000" type="screen4x3"/>
  <p:notesSz cx="6743700" cy="98806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9E9"/>
    <a:srgbClr val="F9DFE0"/>
    <a:srgbClr val="FDFDFD"/>
    <a:srgbClr val="FFF0A3"/>
    <a:srgbClr val="D6E4EE"/>
    <a:srgbClr val="CCEECC"/>
    <a:srgbClr val="FFCDCD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97" autoAdjust="0"/>
    <p:restoredTop sz="99657" autoAdjust="0"/>
  </p:normalViewPr>
  <p:slideViewPr>
    <p:cSldViewPr snapToGrid="0">
      <p:cViewPr varScale="1">
        <p:scale>
          <a:sx n="122" d="100"/>
          <a:sy n="122" d="100"/>
        </p:scale>
        <p:origin x="-18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9525" y="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530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9525" y="938530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6CB7009-FA29-48E5-936E-2AF39E0BCA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013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9525" y="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41363"/>
            <a:ext cx="4940300" cy="3705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692650"/>
            <a:ext cx="5394325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530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9525" y="938530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DA49662-A327-4FAD-951C-D09F9DD501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3236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5" descr="combin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0"/>
          <p:cNvSpPr>
            <a:spLocks noChangeArrowheads="1"/>
          </p:cNvSpPr>
          <p:nvPr/>
        </p:nvSpPr>
        <p:spPr bwMode="auto">
          <a:xfrm>
            <a:off x="3898900" y="6589713"/>
            <a:ext cx="42703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fld id="{E56B6413-4142-4652-9888-5D53303CEA20}" type="slidenum">
              <a:rPr lang="en-GB" sz="900">
                <a:solidFill>
                  <a:schemeClr val="bg1"/>
                </a:solidFill>
              </a:rPr>
              <a:pPr algn="r"/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 userDrawn="1"/>
        </p:nvSpPr>
        <p:spPr bwMode="invGray">
          <a:xfrm>
            <a:off x="136525" y="6429375"/>
            <a:ext cx="2286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l" eaLnBrk="1" hangingPunct="1">
              <a:defRPr/>
            </a:pPr>
            <a:r>
              <a:rPr lang="en-GB" sz="1100" dirty="0" smtClean="0">
                <a:solidFill>
                  <a:schemeClr val="bg1"/>
                </a:solidFill>
                <a:cs typeface="Arial" charset="0"/>
              </a:rPr>
              <a:t>ARM University Program</a:t>
            </a:r>
          </a:p>
          <a:p>
            <a:pPr algn="l" eaLnBrk="1" hangingPunct="1">
              <a:defRPr/>
            </a:pPr>
            <a:r>
              <a:rPr lang="en-GB" sz="1100" dirty="0" smtClean="0">
                <a:solidFill>
                  <a:schemeClr val="bg1"/>
                </a:solidFill>
                <a:cs typeface="Arial" charset="0"/>
              </a:rPr>
              <a:t>Copyright © ARM Ltd 2013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27100" y="2058988"/>
            <a:ext cx="7337425" cy="1411287"/>
          </a:xfrm>
        </p:spPr>
        <p:txBody>
          <a:bodyPr wrap="square" anchor="t"/>
          <a:lstStyle>
            <a:lvl1pPr algn="ctr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16025" y="3673475"/>
            <a:ext cx="6711950" cy="1460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728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211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7938"/>
            <a:ext cx="2193925" cy="6372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7488" y="7938"/>
            <a:ext cx="6430962" cy="6372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606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406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3358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7488" y="906463"/>
            <a:ext cx="4311650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906463"/>
            <a:ext cx="4311650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696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051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290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6122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9482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389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8" descr="combinedfoot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7488" y="7938"/>
            <a:ext cx="87772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7488" y="906463"/>
            <a:ext cx="8775700" cy="54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Line 4"/>
          <p:cNvSpPr>
            <a:spLocks noChangeShapeType="1"/>
          </p:cNvSpPr>
          <p:nvPr/>
        </p:nvSpPr>
        <p:spPr bwMode="auto">
          <a:xfrm>
            <a:off x="342900" y="787400"/>
            <a:ext cx="8801100" cy="0"/>
          </a:xfrm>
          <a:prstGeom prst="line">
            <a:avLst/>
          </a:pr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0167" tIns="40084" rIns="80167" bIns="40084" anchor="ctr"/>
          <a:lstStyle/>
          <a:p>
            <a:pPr>
              <a:defRPr/>
            </a:pPr>
            <a:endParaRPr lang="en-GB">
              <a:cs typeface="Arial" charset="0"/>
            </a:endParaRPr>
          </a:p>
        </p:txBody>
      </p:sp>
      <p:sp>
        <p:nvSpPr>
          <p:cNvPr id="1030" name="Rectangle 28"/>
          <p:cNvSpPr>
            <a:spLocks noChangeArrowheads="1"/>
          </p:cNvSpPr>
          <p:nvPr/>
        </p:nvSpPr>
        <p:spPr bwMode="auto">
          <a:xfrm>
            <a:off x="3898900" y="6588125"/>
            <a:ext cx="42703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/>
            <a:fld id="{56586F73-B8C7-4B49-9CCE-B5C9678671BE}" type="slidenum">
              <a:rPr lang="en-GB" sz="900">
                <a:solidFill>
                  <a:schemeClr val="bg1"/>
                </a:solidFill>
              </a:rPr>
              <a:pPr algn="r"/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1031" name="Text Box 7"/>
          <p:cNvSpPr txBox="1">
            <a:spLocks noChangeArrowheads="1"/>
          </p:cNvSpPr>
          <p:nvPr userDrawn="1"/>
        </p:nvSpPr>
        <p:spPr bwMode="invGray">
          <a:xfrm>
            <a:off x="133350" y="6429375"/>
            <a:ext cx="2286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algn="ctr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l" eaLnBrk="1" hangingPunct="1">
              <a:defRPr/>
            </a:pPr>
            <a:r>
              <a:rPr lang="en-GB" sz="1100" dirty="0" smtClean="0">
                <a:solidFill>
                  <a:schemeClr val="bg1"/>
                </a:solidFill>
                <a:cs typeface="Arial" charset="0"/>
              </a:rPr>
              <a:t>ARM University Program</a:t>
            </a:r>
          </a:p>
          <a:p>
            <a:pPr algn="l" eaLnBrk="1" hangingPunct="1">
              <a:defRPr/>
            </a:pPr>
            <a:r>
              <a:rPr lang="en-GB" sz="1100" dirty="0" smtClean="0">
                <a:solidFill>
                  <a:schemeClr val="bg1"/>
                </a:solidFill>
                <a:cs typeface="Arial" charset="0"/>
              </a:rPr>
              <a:t>Copyright © ARM Ltd 2013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5" r:id="rId1"/>
    <p:sldLayoutId id="2147484145" r:id="rId2"/>
    <p:sldLayoutId id="2147484146" r:id="rId3"/>
    <p:sldLayoutId id="2147484147" r:id="rId4"/>
    <p:sldLayoutId id="2147484148" r:id="rId5"/>
    <p:sldLayoutId id="2147484149" r:id="rId6"/>
    <p:sldLayoutId id="2147484150" r:id="rId7"/>
    <p:sldLayoutId id="2147484151" r:id="rId8"/>
    <p:sldLayoutId id="2147484152" r:id="rId9"/>
    <p:sldLayoutId id="2147484153" r:id="rId10"/>
    <p:sldLayoutId id="2147484154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265113" indent="-265113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22313" indent="-277813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2pPr>
      <a:lvl3pPr marL="1165225" indent="-250825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3pPr>
      <a:lvl4pPr marL="1600200" indent="-228600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ARM</a:t>
            </a:r>
            <a:r>
              <a:rPr lang="en-GB" sz="3600" baseline="30000" dirty="0"/>
              <a:t>®</a:t>
            </a:r>
            <a:r>
              <a:rPr lang="en-GB" sz="3600" dirty="0" smtClean="0"/>
              <a:t>-based System-on-Chip Design Lab-in-a-Box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Introduction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smtClean="0"/>
              <a:t>M4: A Simple SoC Application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8775700" cy="2154237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mtClean="0"/>
              <a:t>A hello world program</a:t>
            </a:r>
          </a:p>
          <a:p>
            <a:pPr lvl="1">
              <a:spcBef>
                <a:spcPts val="600"/>
              </a:spcBef>
            </a:pPr>
            <a:r>
              <a:rPr lang="en-GB" smtClean="0"/>
              <a:t>Use assembly to toggle LEDs;</a:t>
            </a:r>
          </a:p>
          <a:p>
            <a:pPr lvl="1">
              <a:spcBef>
                <a:spcPts val="600"/>
              </a:spcBef>
            </a:pPr>
            <a:r>
              <a:rPr lang="en-GB" smtClean="0"/>
              <a:t>Most of the codes are given;</a:t>
            </a:r>
          </a:p>
          <a:p>
            <a:pPr lvl="1">
              <a:spcBef>
                <a:spcPts val="600"/>
              </a:spcBef>
            </a:pPr>
            <a:r>
              <a:rPr lang="en-GB" smtClean="0"/>
              <a:t>Use On-chip Debugging tool to observe the system behaviour, e.g. bus timing, master and slave timing.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609600" y="3148013"/>
            <a:ext cx="7983538" cy="240823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 dirty="0"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919163" y="4043363"/>
            <a:ext cx="7531100" cy="161925"/>
          </a:xfrm>
          <a:prstGeom prst="rect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6" name="Down Arrow 5"/>
          <p:cNvSpPr/>
          <p:nvPr/>
        </p:nvSpPr>
        <p:spPr bwMode="auto">
          <a:xfrm>
            <a:off x="1608138" y="4078288"/>
            <a:ext cx="209550" cy="782637"/>
          </a:xfrm>
          <a:prstGeom prst="downArrow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Down Arrow 6"/>
          <p:cNvSpPr/>
          <p:nvPr/>
        </p:nvSpPr>
        <p:spPr bwMode="auto">
          <a:xfrm>
            <a:off x="2989263" y="4078288"/>
            <a:ext cx="209550" cy="782637"/>
          </a:xfrm>
          <a:prstGeom prst="downArrow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Rectangle 11"/>
          <p:cNvSpPr/>
          <p:nvPr/>
        </p:nvSpPr>
        <p:spPr bwMode="auto">
          <a:xfrm>
            <a:off x="919163" y="4284663"/>
            <a:ext cx="7531100" cy="1619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13" name="Down Arrow 12"/>
          <p:cNvSpPr/>
          <p:nvPr/>
        </p:nvSpPr>
        <p:spPr bwMode="auto">
          <a:xfrm>
            <a:off x="1257300" y="4318000"/>
            <a:ext cx="207963" cy="5429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Down Arrow 13"/>
          <p:cNvSpPr/>
          <p:nvPr/>
        </p:nvSpPr>
        <p:spPr bwMode="auto">
          <a:xfrm>
            <a:off x="2624138" y="4318000"/>
            <a:ext cx="207962" cy="5429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9" name="Rectangle 18"/>
          <p:cNvSpPr/>
          <p:nvPr/>
        </p:nvSpPr>
        <p:spPr bwMode="auto">
          <a:xfrm>
            <a:off x="3827463" y="3348038"/>
            <a:ext cx="1639887" cy="41116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cs typeface="Arial" charset="0"/>
              </a:rPr>
              <a:t>ARM Cortex-M0</a:t>
            </a:r>
          </a:p>
          <a:p>
            <a:pPr algn="ctr">
              <a:defRPr/>
            </a:pPr>
            <a:r>
              <a:rPr lang="en-GB" sz="1200" dirty="0">
                <a:cs typeface="Arial" charset="0"/>
              </a:rPr>
              <a:t>Microprocessor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917575" y="4860925"/>
            <a:ext cx="1012825" cy="6048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Program 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Memory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(basic)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917575" y="4527550"/>
            <a:ext cx="7532688" cy="1619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12302" name="TextBox 30"/>
          <p:cNvSpPr txBox="1">
            <a:spLocks noChangeArrowheads="1"/>
          </p:cNvSpPr>
          <p:nvPr/>
        </p:nvSpPr>
        <p:spPr bwMode="auto">
          <a:xfrm>
            <a:off x="652463" y="3230563"/>
            <a:ext cx="13636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200"/>
              <a:t>System on Chip</a:t>
            </a:r>
          </a:p>
        </p:txBody>
      </p:sp>
      <p:sp>
        <p:nvSpPr>
          <p:cNvPr id="12303" name="TextBox 75"/>
          <p:cNvSpPr txBox="1">
            <a:spLocks noChangeArrowheads="1"/>
          </p:cNvSpPr>
          <p:nvPr/>
        </p:nvSpPr>
        <p:spPr bwMode="auto">
          <a:xfrm>
            <a:off x="5834063" y="3762375"/>
            <a:ext cx="26860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/>
              <a:t>ARM AMBA 3 AHB-Lite System Bus</a:t>
            </a:r>
          </a:p>
          <a:p>
            <a:pPr eaLnBrk="1" hangingPunct="1"/>
            <a:endParaRPr lang="en-GB" sz="1100"/>
          </a:p>
        </p:txBody>
      </p:sp>
      <p:sp>
        <p:nvSpPr>
          <p:cNvPr id="29" name="Down Arrow 28"/>
          <p:cNvSpPr/>
          <p:nvPr/>
        </p:nvSpPr>
        <p:spPr bwMode="auto">
          <a:xfrm>
            <a:off x="919163" y="4560888"/>
            <a:ext cx="209550" cy="300037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0" name="Down Arrow 29"/>
          <p:cNvSpPr/>
          <p:nvPr/>
        </p:nvSpPr>
        <p:spPr bwMode="auto">
          <a:xfrm>
            <a:off x="2305050" y="4560888"/>
            <a:ext cx="209550" cy="300037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5" name="Down Arrow 34"/>
          <p:cNvSpPr/>
          <p:nvPr/>
        </p:nvSpPr>
        <p:spPr bwMode="auto">
          <a:xfrm rot="10800000">
            <a:off x="4065588" y="3773488"/>
            <a:ext cx="209550" cy="754062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6" name="Down Arrow 35"/>
          <p:cNvSpPr/>
          <p:nvPr/>
        </p:nvSpPr>
        <p:spPr bwMode="auto">
          <a:xfrm rot="10800000">
            <a:off x="4543425" y="3773488"/>
            <a:ext cx="207963" cy="544512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7" name="Down Arrow 36"/>
          <p:cNvSpPr/>
          <p:nvPr/>
        </p:nvSpPr>
        <p:spPr bwMode="auto">
          <a:xfrm rot="10800000">
            <a:off x="5016500" y="3773488"/>
            <a:ext cx="209550" cy="328612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309" name="TextBox 29"/>
          <p:cNvSpPr txBox="1">
            <a:spLocks noChangeArrowheads="1"/>
          </p:cNvSpPr>
          <p:nvPr/>
        </p:nvSpPr>
        <p:spPr bwMode="auto">
          <a:xfrm>
            <a:off x="4198938" y="4224338"/>
            <a:ext cx="16351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/>
              <a:t>32-bit Address bus</a:t>
            </a:r>
          </a:p>
        </p:txBody>
      </p:sp>
      <p:sp>
        <p:nvSpPr>
          <p:cNvPr id="12310" name="TextBox 28"/>
          <p:cNvSpPr txBox="1">
            <a:spLocks noChangeArrowheads="1"/>
          </p:cNvSpPr>
          <p:nvPr/>
        </p:nvSpPr>
        <p:spPr bwMode="auto">
          <a:xfrm>
            <a:off x="3592513" y="4467225"/>
            <a:ext cx="1365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/>
              <a:t>32-bit Data bus</a:t>
            </a:r>
          </a:p>
        </p:txBody>
      </p:sp>
      <p:sp>
        <p:nvSpPr>
          <p:cNvPr id="12311" name="TextBox 29"/>
          <p:cNvSpPr txBox="1">
            <a:spLocks noChangeArrowheads="1"/>
          </p:cNvSpPr>
          <p:nvPr/>
        </p:nvSpPr>
        <p:spPr bwMode="auto">
          <a:xfrm>
            <a:off x="4678363" y="3979863"/>
            <a:ext cx="13763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/>
              <a:t>Control signals</a:t>
            </a:r>
          </a:p>
        </p:txBody>
      </p:sp>
      <p:pic>
        <p:nvPicPr>
          <p:cNvPr id="12312" name="Picture 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675" y="3368675"/>
            <a:ext cx="123983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Rectangle 41"/>
          <p:cNvSpPr/>
          <p:nvPr/>
        </p:nvSpPr>
        <p:spPr bwMode="auto">
          <a:xfrm>
            <a:off x="2220913" y="4860925"/>
            <a:ext cx="1012825" cy="6048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LED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609600" y="3143250"/>
            <a:ext cx="7983538" cy="240823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 dirty="0">
              <a:cs typeface="Arial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919163" y="4038600"/>
            <a:ext cx="7531100" cy="161925"/>
          </a:xfrm>
          <a:prstGeom prst="rect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>
            <a:off x="1608138" y="4073525"/>
            <a:ext cx="209550" cy="782638"/>
          </a:xfrm>
          <a:prstGeom prst="downArrow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6" name="Down Arrow 45"/>
          <p:cNvSpPr/>
          <p:nvPr/>
        </p:nvSpPr>
        <p:spPr bwMode="auto">
          <a:xfrm>
            <a:off x="2989263" y="4073525"/>
            <a:ext cx="209550" cy="782638"/>
          </a:xfrm>
          <a:prstGeom prst="downArrow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7" name="Rectangle 46"/>
          <p:cNvSpPr/>
          <p:nvPr/>
        </p:nvSpPr>
        <p:spPr bwMode="auto">
          <a:xfrm>
            <a:off x="919163" y="4279900"/>
            <a:ext cx="7531100" cy="1619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48" name="Down Arrow 47"/>
          <p:cNvSpPr/>
          <p:nvPr/>
        </p:nvSpPr>
        <p:spPr bwMode="auto">
          <a:xfrm>
            <a:off x="1257300" y="4313238"/>
            <a:ext cx="207963" cy="5429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9" name="Down Arrow 48"/>
          <p:cNvSpPr/>
          <p:nvPr/>
        </p:nvSpPr>
        <p:spPr bwMode="auto">
          <a:xfrm>
            <a:off x="2624138" y="4313238"/>
            <a:ext cx="207962" cy="5429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0" name="Rectangle 49"/>
          <p:cNvSpPr/>
          <p:nvPr/>
        </p:nvSpPr>
        <p:spPr bwMode="auto">
          <a:xfrm>
            <a:off x="3827463" y="3343275"/>
            <a:ext cx="1639887" cy="4111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cs typeface="Arial" charset="0"/>
              </a:rPr>
              <a:t>ARM Cortex-M0</a:t>
            </a:r>
          </a:p>
          <a:p>
            <a:pPr algn="ctr">
              <a:defRPr/>
            </a:pPr>
            <a:r>
              <a:rPr lang="en-GB" sz="1200" dirty="0" smtClean="0">
                <a:cs typeface="Arial" charset="0"/>
              </a:rPr>
              <a:t>Processor</a:t>
            </a:r>
            <a:endParaRPr lang="en-GB" sz="1200" dirty="0">
              <a:cs typeface="Arial" charset="0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917575" y="4856163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Program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Memory 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(On-chip basic)</a:t>
            </a:r>
          </a:p>
        </p:txBody>
      </p:sp>
      <p:sp>
        <p:nvSpPr>
          <p:cNvPr id="52" name="Rectangle 51"/>
          <p:cNvSpPr/>
          <p:nvPr/>
        </p:nvSpPr>
        <p:spPr bwMode="auto">
          <a:xfrm>
            <a:off x="917575" y="4522788"/>
            <a:ext cx="7532688" cy="1619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12324" name="TextBox 30"/>
          <p:cNvSpPr txBox="1">
            <a:spLocks noChangeArrowheads="1"/>
          </p:cNvSpPr>
          <p:nvPr/>
        </p:nvSpPr>
        <p:spPr bwMode="auto">
          <a:xfrm>
            <a:off x="652463" y="3225800"/>
            <a:ext cx="13636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200"/>
              <a:t>System on Chip</a:t>
            </a:r>
          </a:p>
        </p:txBody>
      </p:sp>
      <p:sp>
        <p:nvSpPr>
          <p:cNvPr id="12325" name="TextBox 75"/>
          <p:cNvSpPr txBox="1">
            <a:spLocks noChangeArrowheads="1"/>
          </p:cNvSpPr>
          <p:nvPr/>
        </p:nvSpPr>
        <p:spPr bwMode="auto">
          <a:xfrm>
            <a:off x="5834063" y="3757613"/>
            <a:ext cx="268605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/>
              <a:t>ARM AMBA 3 AHB-Lite System Bus</a:t>
            </a:r>
          </a:p>
          <a:p>
            <a:pPr eaLnBrk="1" hangingPunct="1"/>
            <a:endParaRPr lang="en-GB" sz="1100"/>
          </a:p>
        </p:txBody>
      </p:sp>
      <p:sp>
        <p:nvSpPr>
          <p:cNvPr id="55" name="Down Arrow 54"/>
          <p:cNvSpPr/>
          <p:nvPr/>
        </p:nvSpPr>
        <p:spPr bwMode="auto">
          <a:xfrm>
            <a:off x="919163" y="4556125"/>
            <a:ext cx="209550" cy="30003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6" name="Down Arrow 55"/>
          <p:cNvSpPr/>
          <p:nvPr/>
        </p:nvSpPr>
        <p:spPr bwMode="auto">
          <a:xfrm>
            <a:off x="2305050" y="4556125"/>
            <a:ext cx="209550" cy="30003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7" name="Down Arrow 56"/>
          <p:cNvSpPr/>
          <p:nvPr/>
        </p:nvSpPr>
        <p:spPr bwMode="auto">
          <a:xfrm rot="10800000">
            <a:off x="4065588" y="3768725"/>
            <a:ext cx="209550" cy="754063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8" name="Down Arrow 57"/>
          <p:cNvSpPr/>
          <p:nvPr/>
        </p:nvSpPr>
        <p:spPr bwMode="auto">
          <a:xfrm rot="10800000">
            <a:off x="4543425" y="3768725"/>
            <a:ext cx="207963" cy="544513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9" name="Down Arrow 58"/>
          <p:cNvSpPr/>
          <p:nvPr/>
        </p:nvSpPr>
        <p:spPr bwMode="auto">
          <a:xfrm rot="10800000">
            <a:off x="5016500" y="3768725"/>
            <a:ext cx="209550" cy="328613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331" name="TextBox 29"/>
          <p:cNvSpPr txBox="1">
            <a:spLocks noChangeArrowheads="1"/>
          </p:cNvSpPr>
          <p:nvPr/>
        </p:nvSpPr>
        <p:spPr bwMode="auto">
          <a:xfrm>
            <a:off x="4198938" y="4219575"/>
            <a:ext cx="16351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/>
              <a:t>32-bit Address bus</a:t>
            </a:r>
          </a:p>
        </p:txBody>
      </p:sp>
      <p:sp>
        <p:nvSpPr>
          <p:cNvPr id="12332" name="TextBox 28"/>
          <p:cNvSpPr txBox="1">
            <a:spLocks noChangeArrowheads="1"/>
          </p:cNvSpPr>
          <p:nvPr/>
        </p:nvSpPr>
        <p:spPr bwMode="auto">
          <a:xfrm>
            <a:off x="3592513" y="4462463"/>
            <a:ext cx="1365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/>
              <a:t>32-bit Data bus</a:t>
            </a:r>
          </a:p>
        </p:txBody>
      </p:sp>
      <p:sp>
        <p:nvSpPr>
          <p:cNvPr id="12333" name="TextBox 29"/>
          <p:cNvSpPr txBox="1">
            <a:spLocks noChangeArrowheads="1"/>
          </p:cNvSpPr>
          <p:nvPr/>
        </p:nvSpPr>
        <p:spPr bwMode="auto">
          <a:xfrm>
            <a:off x="4678363" y="3975100"/>
            <a:ext cx="13763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/>
              <a:t>Control signals</a:t>
            </a:r>
          </a:p>
        </p:txBody>
      </p:sp>
      <p:pic>
        <p:nvPicPr>
          <p:cNvPr id="12334" name="Picture 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675" y="3363913"/>
            <a:ext cx="123983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Rectangle 63"/>
          <p:cNvSpPr/>
          <p:nvPr/>
        </p:nvSpPr>
        <p:spPr bwMode="auto">
          <a:xfrm>
            <a:off x="2220913" y="4856163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LED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smtClean="0"/>
              <a:t>M5: AHB SRAM Memory controller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8775700" cy="2236787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dirty="0" smtClean="0"/>
              <a:t>Design and implement an AHB SRAM controller to allow processor to use off-chip SRAM as its program memory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Learn about different types of memories and how to interface with a SRAM memory block;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Practice AHB bus protocol and test it using assembly.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609600" y="3143250"/>
            <a:ext cx="7983538" cy="240823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 dirty="0"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919163" y="4038600"/>
            <a:ext cx="7531100" cy="161925"/>
          </a:xfrm>
          <a:prstGeom prst="rect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6" name="Down Arrow 5"/>
          <p:cNvSpPr/>
          <p:nvPr/>
        </p:nvSpPr>
        <p:spPr bwMode="auto">
          <a:xfrm>
            <a:off x="1608138" y="4073525"/>
            <a:ext cx="209550" cy="782638"/>
          </a:xfrm>
          <a:prstGeom prst="downArrow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Down Arrow 6"/>
          <p:cNvSpPr/>
          <p:nvPr/>
        </p:nvSpPr>
        <p:spPr bwMode="auto">
          <a:xfrm>
            <a:off x="2989263" y="4073525"/>
            <a:ext cx="209550" cy="782638"/>
          </a:xfrm>
          <a:prstGeom prst="downArrow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Rectangle 7"/>
          <p:cNvSpPr/>
          <p:nvPr/>
        </p:nvSpPr>
        <p:spPr bwMode="auto">
          <a:xfrm>
            <a:off x="919163" y="4279900"/>
            <a:ext cx="7531100" cy="1619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9" name="Down Arrow 8"/>
          <p:cNvSpPr/>
          <p:nvPr/>
        </p:nvSpPr>
        <p:spPr bwMode="auto">
          <a:xfrm>
            <a:off x="1257300" y="4313238"/>
            <a:ext cx="207963" cy="5429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Down Arrow 9"/>
          <p:cNvSpPr/>
          <p:nvPr/>
        </p:nvSpPr>
        <p:spPr bwMode="auto">
          <a:xfrm>
            <a:off x="2624138" y="4313238"/>
            <a:ext cx="207962" cy="5429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Rectangle 10"/>
          <p:cNvSpPr/>
          <p:nvPr/>
        </p:nvSpPr>
        <p:spPr bwMode="auto">
          <a:xfrm>
            <a:off x="3827463" y="3343275"/>
            <a:ext cx="1639887" cy="4111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cs typeface="Arial" charset="0"/>
              </a:rPr>
              <a:t>ARM Cortex-M0</a:t>
            </a:r>
          </a:p>
          <a:p>
            <a:pPr algn="ctr">
              <a:defRPr/>
            </a:pPr>
            <a:r>
              <a:rPr lang="en-GB" sz="1200" dirty="0" smtClean="0">
                <a:cs typeface="Arial" charset="0"/>
              </a:rPr>
              <a:t>Processor</a:t>
            </a:r>
            <a:endParaRPr lang="en-GB" sz="1200" dirty="0"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917575" y="4856163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SRAM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controller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917575" y="4522788"/>
            <a:ext cx="7532688" cy="1619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13326" name="TextBox 30"/>
          <p:cNvSpPr txBox="1">
            <a:spLocks noChangeArrowheads="1"/>
          </p:cNvSpPr>
          <p:nvPr/>
        </p:nvSpPr>
        <p:spPr bwMode="auto">
          <a:xfrm>
            <a:off x="652463" y="3225800"/>
            <a:ext cx="13636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200"/>
              <a:t>System on Chip</a:t>
            </a:r>
          </a:p>
        </p:txBody>
      </p:sp>
      <p:sp>
        <p:nvSpPr>
          <p:cNvPr id="13327" name="TextBox 75"/>
          <p:cNvSpPr txBox="1">
            <a:spLocks noChangeArrowheads="1"/>
          </p:cNvSpPr>
          <p:nvPr/>
        </p:nvSpPr>
        <p:spPr bwMode="auto">
          <a:xfrm>
            <a:off x="5834063" y="3757613"/>
            <a:ext cx="268605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/>
              <a:t>ARM AMBA 3 AHB-Lite System Bus</a:t>
            </a:r>
          </a:p>
          <a:p>
            <a:pPr eaLnBrk="1" hangingPunct="1"/>
            <a:endParaRPr lang="en-GB" sz="1100"/>
          </a:p>
        </p:txBody>
      </p:sp>
      <p:sp>
        <p:nvSpPr>
          <p:cNvPr id="16" name="Down Arrow 15"/>
          <p:cNvSpPr/>
          <p:nvPr/>
        </p:nvSpPr>
        <p:spPr bwMode="auto">
          <a:xfrm>
            <a:off x="919163" y="4556125"/>
            <a:ext cx="209550" cy="30003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" name="Down Arrow 16"/>
          <p:cNvSpPr/>
          <p:nvPr/>
        </p:nvSpPr>
        <p:spPr bwMode="auto">
          <a:xfrm>
            <a:off x="2305050" y="4556125"/>
            <a:ext cx="209550" cy="30003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" name="Down Arrow 17"/>
          <p:cNvSpPr/>
          <p:nvPr/>
        </p:nvSpPr>
        <p:spPr bwMode="auto">
          <a:xfrm rot="10800000">
            <a:off x="4065588" y="3768725"/>
            <a:ext cx="209550" cy="754063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9" name="Down Arrow 18"/>
          <p:cNvSpPr/>
          <p:nvPr/>
        </p:nvSpPr>
        <p:spPr bwMode="auto">
          <a:xfrm rot="10800000">
            <a:off x="4543425" y="3768725"/>
            <a:ext cx="207963" cy="544513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Down Arrow 19"/>
          <p:cNvSpPr/>
          <p:nvPr/>
        </p:nvSpPr>
        <p:spPr bwMode="auto">
          <a:xfrm rot="10800000">
            <a:off x="5016500" y="3768725"/>
            <a:ext cx="209550" cy="328613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333" name="TextBox 29"/>
          <p:cNvSpPr txBox="1">
            <a:spLocks noChangeArrowheads="1"/>
          </p:cNvSpPr>
          <p:nvPr/>
        </p:nvSpPr>
        <p:spPr bwMode="auto">
          <a:xfrm>
            <a:off x="4198938" y="4219575"/>
            <a:ext cx="16351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/>
              <a:t>32-bit Address bus</a:t>
            </a:r>
          </a:p>
        </p:txBody>
      </p:sp>
      <p:sp>
        <p:nvSpPr>
          <p:cNvPr id="13334" name="TextBox 28"/>
          <p:cNvSpPr txBox="1">
            <a:spLocks noChangeArrowheads="1"/>
          </p:cNvSpPr>
          <p:nvPr/>
        </p:nvSpPr>
        <p:spPr bwMode="auto">
          <a:xfrm>
            <a:off x="3592513" y="4462463"/>
            <a:ext cx="1365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/>
              <a:t>32-bit Data bus</a:t>
            </a:r>
          </a:p>
        </p:txBody>
      </p:sp>
      <p:sp>
        <p:nvSpPr>
          <p:cNvPr id="13335" name="TextBox 29"/>
          <p:cNvSpPr txBox="1">
            <a:spLocks noChangeArrowheads="1"/>
          </p:cNvSpPr>
          <p:nvPr/>
        </p:nvSpPr>
        <p:spPr bwMode="auto">
          <a:xfrm>
            <a:off x="4678363" y="3975100"/>
            <a:ext cx="13763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/>
              <a:t>Control signals</a:t>
            </a:r>
          </a:p>
        </p:txBody>
      </p:sp>
      <p:pic>
        <p:nvPicPr>
          <p:cNvPr id="13336" name="Picture 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675" y="3363913"/>
            <a:ext cx="123983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4"/>
          <p:cNvSpPr/>
          <p:nvPr/>
        </p:nvSpPr>
        <p:spPr bwMode="auto">
          <a:xfrm>
            <a:off x="2220913" y="4856163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LED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917575" y="5722938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>
                <a:cs typeface="Arial" charset="0"/>
              </a:rPr>
              <a:t>Off-chip SRAM </a:t>
            </a:r>
          </a:p>
          <a:p>
            <a:pPr algn="ctr">
              <a:defRPr/>
            </a:pPr>
            <a:r>
              <a:rPr lang="en-GB" sz="1100" b="0" dirty="0">
                <a:cs typeface="Arial" charset="0"/>
              </a:rPr>
              <a:t>memory</a:t>
            </a:r>
          </a:p>
        </p:txBody>
      </p:sp>
      <p:sp>
        <p:nvSpPr>
          <p:cNvPr id="27" name="Up-Down Arrow 26"/>
          <p:cNvSpPr/>
          <p:nvPr/>
        </p:nvSpPr>
        <p:spPr bwMode="auto">
          <a:xfrm>
            <a:off x="1328738" y="5314950"/>
            <a:ext cx="209550" cy="398463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340" name="Rounded Rectangle 29"/>
          <p:cNvSpPr>
            <a:spLocks noChangeArrowheads="1"/>
          </p:cNvSpPr>
          <p:nvPr/>
        </p:nvSpPr>
        <p:spPr bwMode="auto">
          <a:xfrm>
            <a:off x="742950" y="4738688"/>
            <a:ext cx="1381125" cy="1576387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rgbClr val="C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smtClean="0"/>
              <a:t>M6: AHB VGA Peripheral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8775700" cy="213201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dirty="0" smtClean="0"/>
              <a:t>Design and implement an VGA peripheral to display images on a VGA monitor.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Learn about VGA and VGA control;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Practice AHB bus protocol and test it using assembly.</a:t>
            </a:r>
          </a:p>
          <a:p>
            <a:pPr lvl="1"/>
            <a:endParaRPr lang="en-GB" dirty="0" smtClean="0"/>
          </a:p>
          <a:p>
            <a:endParaRPr lang="en-GB" dirty="0" smtClean="0"/>
          </a:p>
        </p:txBody>
      </p:sp>
      <p:sp>
        <p:nvSpPr>
          <p:cNvPr id="26" name="Rectangle 25"/>
          <p:cNvSpPr/>
          <p:nvPr/>
        </p:nvSpPr>
        <p:spPr bwMode="auto">
          <a:xfrm>
            <a:off x="609600" y="3143250"/>
            <a:ext cx="7983538" cy="240823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 dirty="0">
              <a:cs typeface="Arial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919163" y="4038600"/>
            <a:ext cx="7531100" cy="161925"/>
          </a:xfrm>
          <a:prstGeom prst="rect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28" name="Down Arrow 27"/>
          <p:cNvSpPr/>
          <p:nvPr/>
        </p:nvSpPr>
        <p:spPr bwMode="auto">
          <a:xfrm>
            <a:off x="1608138" y="4073525"/>
            <a:ext cx="209550" cy="782638"/>
          </a:xfrm>
          <a:prstGeom prst="downArrow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9" name="Down Arrow 28"/>
          <p:cNvSpPr/>
          <p:nvPr/>
        </p:nvSpPr>
        <p:spPr bwMode="auto">
          <a:xfrm>
            <a:off x="2989263" y="4073525"/>
            <a:ext cx="209550" cy="782638"/>
          </a:xfrm>
          <a:prstGeom prst="downArrow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0" name="Rectangle 29"/>
          <p:cNvSpPr/>
          <p:nvPr/>
        </p:nvSpPr>
        <p:spPr bwMode="auto">
          <a:xfrm>
            <a:off x="919163" y="4279900"/>
            <a:ext cx="7531100" cy="1619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31" name="Down Arrow 30"/>
          <p:cNvSpPr/>
          <p:nvPr/>
        </p:nvSpPr>
        <p:spPr bwMode="auto">
          <a:xfrm>
            <a:off x="1257300" y="4313238"/>
            <a:ext cx="207963" cy="5429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2" name="Down Arrow 31"/>
          <p:cNvSpPr/>
          <p:nvPr/>
        </p:nvSpPr>
        <p:spPr bwMode="auto">
          <a:xfrm>
            <a:off x="2624138" y="4313238"/>
            <a:ext cx="207962" cy="5429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3" name="Rectangle 32"/>
          <p:cNvSpPr/>
          <p:nvPr/>
        </p:nvSpPr>
        <p:spPr bwMode="auto">
          <a:xfrm>
            <a:off x="3827463" y="3343275"/>
            <a:ext cx="1639887" cy="4111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cs typeface="Arial" charset="0"/>
              </a:rPr>
              <a:t>ARM Cortex-M0</a:t>
            </a:r>
          </a:p>
          <a:p>
            <a:pPr algn="ctr">
              <a:defRPr/>
            </a:pPr>
            <a:r>
              <a:rPr lang="en-GB" sz="1200" dirty="0" smtClean="0">
                <a:cs typeface="Arial" charset="0"/>
              </a:rPr>
              <a:t>Processor</a:t>
            </a:r>
            <a:endParaRPr lang="en-GB" sz="1200" dirty="0">
              <a:cs typeface="Arial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917575" y="4856163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SRAM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controller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917575" y="4522788"/>
            <a:ext cx="7532688" cy="1619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14350" name="TextBox 30"/>
          <p:cNvSpPr txBox="1">
            <a:spLocks noChangeArrowheads="1"/>
          </p:cNvSpPr>
          <p:nvPr/>
        </p:nvSpPr>
        <p:spPr bwMode="auto">
          <a:xfrm>
            <a:off x="652463" y="3225800"/>
            <a:ext cx="13636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200"/>
              <a:t>System on Chip</a:t>
            </a:r>
          </a:p>
        </p:txBody>
      </p:sp>
      <p:sp>
        <p:nvSpPr>
          <p:cNvPr id="14351" name="TextBox 75"/>
          <p:cNvSpPr txBox="1">
            <a:spLocks noChangeArrowheads="1"/>
          </p:cNvSpPr>
          <p:nvPr/>
        </p:nvSpPr>
        <p:spPr bwMode="auto">
          <a:xfrm>
            <a:off x="5834063" y="3757613"/>
            <a:ext cx="268605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/>
              <a:t>ARM AMBA 3 AHB-Lite System Bus</a:t>
            </a:r>
          </a:p>
          <a:p>
            <a:pPr eaLnBrk="1" hangingPunct="1"/>
            <a:endParaRPr lang="en-GB" sz="1100"/>
          </a:p>
        </p:txBody>
      </p:sp>
      <p:sp>
        <p:nvSpPr>
          <p:cNvPr id="38" name="Down Arrow 37"/>
          <p:cNvSpPr/>
          <p:nvPr/>
        </p:nvSpPr>
        <p:spPr bwMode="auto">
          <a:xfrm>
            <a:off x="919163" y="4556125"/>
            <a:ext cx="209550" cy="30003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9" name="Down Arrow 38"/>
          <p:cNvSpPr/>
          <p:nvPr/>
        </p:nvSpPr>
        <p:spPr bwMode="auto">
          <a:xfrm>
            <a:off x="2305050" y="4556125"/>
            <a:ext cx="209550" cy="30003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0" name="Down Arrow 39"/>
          <p:cNvSpPr/>
          <p:nvPr/>
        </p:nvSpPr>
        <p:spPr bwMode="auto">
          <a:xfrm rot="10800000">
            <a:off x="4065588" y="3768725"/>
            <a:ext cx="209550" cy="754063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1" name="Down Arrow 40"/>
          <p:cNvSpPr/>
          <p:nvPr/>
        </p:nvSpPr>
        <p:spPr bwMode="auto">
          <a:xfrm rot="10800000">
            <a:off x="4543425" y="3768725"/>
            <a:ext cx="207963" cy="544513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2" name="Down Arrow 41"/>
          <p:cNvSpPr/>
          <p:nvPr/>
        </p:nvSpPr>
        <p:spPr bwMode="auto">
          <a:xfrm rot="10800000">
            <a:off x="5016500" y="3768725"/>
            <a:ext cx="209550" cy="328613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357" name="TextBox 29"/>
          <p:cNvSpPr txBox="1">
            <a:spLocks noChangeArrowheads="1"/>
          </p:cNvSpPr>
          <p:nvPr/>
        </p:nvSpPr>
        <p:spPr bwMode="auto">
          <a:xfrm>
            <a:off x="4198938" y="4219575"/>
            <a:ext cx="16351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/>
              <a:t>32-bit Address bus</a:t>
            </a:r>
          </a:p>
        </p:txBody>
      </p:sp>
      <p:sp>
        <p:nvSpPr>
          <p:cNvPr id="14358" name="TextBox 28"/>
          <p:cNvSpPr txBox="1">
            <a:spLocks noChangeArrowheads="1"/>
          </p:cNvSpPr>
          <p:nvPr/>
        </p:nvSpPr>
        <p:spPr bwMode="auto">
          <a:xfrm>
            <a:off x="3592513" y="4462463"/>
            <a:ext cx="1365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/>
              <a:t>32-bit Data bus</a:t>
            </a:r>
          </a:p>
        </p:txBody>
      </p:sp>
      <p:sp>
        <p:nvSpPr>
          <p:cNvPr id="14359" name="TextBox 29"/>
          <p:cNvSpPr txBox="1">
            <a:spLocks noChangeArrowheads="1"/>
          </p:cNvSpPr>
          <p:nvPr/>
        </p:nvSpPr>
        <p:spPr bwMode="auto">
          <a:xfrm>
            <a:off x="4678363" y="3975100"/>
            <a:ext cx="13763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/>
              <a:t>Control signals</a:t>
            </a:r>
          </a:p>
        </p:txBody>
      </p:sp>
      <p:pic>
        <p:nvPicPr>
          <p:cNvPr id="14360" name="Picture 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675" y="3363913"/>
            <a:ext cx="123983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angle 46"/>
          <p:cNvSpPr/>
          <p:nvPr/>
        </p:nvSpPr>
        <p:spPr bwMode="auto">
          <a:xfrm>
            <a:off x="2220913" y="4856163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VGA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2220913" y="5722938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Monitor</a:t>
            </a:r>
          </a:p>
        </p:txBody>
      </p:sp>
      <p:sp>
        <p:nvSpPr>
          <p:cNvPr id="49" name="Up-Down Arrow 48"/>
          <p:cNvSpPr/>
          <p:nvPr/>
        </p:nvSpPr>
        <p:spPr bwMode="auto">
          <a:xfrm>
            <a:off x="2624138" y="5314950"/>
            <a:ext cx="207962" cy="398463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4364" name="Rounded Rectangle 49"/>
          <p:cNvSpPr>
            <a:spLocks noChangeArrowheads="1"/>
          </p:cNvSpPr>
          <p:nvPr/>
        </p:nvSpPr>
        <p:spPr bwMode="auto">
          <a:xfrm>
            <a:off x="2036763" y="4738688"/>
            <a:ext cx="1381125" cy="1576387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rgbClr val="C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 bwMode="auto">
          <a:xfrm>
            <a:off x="917575" y="5722938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>
                <a:cs typeface="Arial" charset="0"/>
              </a:rPr>
              <a:t>Off-chip SRAM </a:t>
            </a:r>
          </a:p>
          <a:p>
            <a:pPr algn="ctr">
              <a:defRPr/>
            </a:pPr>
            <a:r>
              <a:rPr lang="en-GB" sz="1100" b="0" dirty="0">
                <a:cs typeface="Arial" charset="0"/>
              </a:rPr>
              <a:t>memory</a:t>
            </a:r>
          </a:p>
        </p:txBody>
      </p:sp>
      <p:sp>
        <p:nvSpPr>
          <p:cNvPr id="52" name="Up-Down Arrow 51"/>
          <p:cNvSpPr/>
          <p:nvPr/>
        </p:nvSpPr>
        <p:spPr bwMode="auto">
          <a:xfrm>
            <a:off x="1328738" y="5314950"/>
            <a:ext cx="209550" cy="398463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/>
          <p:cNvSpPr/>
          <p:nvPr/>
        </p:nvSpPr>
        <p:spPr bwMode="auto">
          <a:xfrm>
            <a:off x="609600" y="3143250"/>
            <a:ext cx="7983538" cy="240823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 dirty="0">
              <a:cs typeface="Arial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919163" y="4038600"/>
            <a:ext cx="7531100" cy="161925"/>
          </a:xfrm>
          <a:prstGeom prst="rect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86" name="Down Arrow 85"/>
          <p:cNvSpPr/>
          <p:nvPr/>
        </p:nvSpPr>
        <p:spPr bwMode="auto">
          <a:xfrm>
            <a:off x="4349750" y="4073525"/>
            <a:ext cx="209550" cy="782638"/>
          </a:xfrm>
          <a:prstGeom prst="downArrow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7" name="Down Arrow 86"/>
          <p:cNvSpPr/>
          <p:nvPr/>
        </p:nvSpPr>
        <p:spPr bwMode="auto">
          <a:xfrm>
            <a:off x="3984625" y="4313238"/>
            <a:ext cx="207963" cy="5429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8" name="Down Arrow 87"/>
          <p:cNvSpPr/>
          <p:nvPr/>
        </p:nvSpPr>
        <p:spPr bwMode="auto">
          <a:xfrm>
            <a:off x="3665538" y="4556125"/>
            <a:ext cx="209550" cy="30003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3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smtClean="0"/>
              <a:t>M7: AHB UART Peripheral</a:t>
            </a:r>
          </a:p>
        </p:txBody>
      </p:sp>
      <p:sp>
        <p:nvSpPr>
          <p:cNvPr id="15367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8775700" cy="2236787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dirty="0" smtClean="0"/>
              <a:t>Design and implement an UART peripheral to communicate with a PC or laptop through an UART cable.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Learn about UART and ASCII encode scheme etc…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Practice AHB bus protocol and test it using assembly.</a:t>
            </a:r>
          </a:p>
          <a:p>
            <a:pPr lvl="1"/>
            <a:endParaRPr lang="en-GB" dirty="0" smtClean="0"/>
          </a:p>
          <a:p>
            <a:endParaRPr lang="en-GB" dirty="0" smtClean="0"/>
          </a:p>
        </p:txBody>
      </p:sp>
      <p:sp>
        <p:nvSpPr>
          <p:cNvPr id="56" name="Down Arrow 55"/>
          <p:cNvSpPr/>
          <p:nvPr/>
        </p:nvSpPr>
        <p:spPr bwMode="auto">
          <a:xfrm>
            <a:off x="1608138" y="4073525"/>
            <a:ext cx="209550" cy="782638"/>
          </a:xfrm>
          <a:prstGeom prst="downArrow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7" name="Down Arrow 56"/>
          <p:cNvSpPr/>
          <p:nvPr/>
        </p:nvSpPr>
        <p:spPr bwMode="auto">
          <a:xfrm>
            <a:off x="2989263" y="4073525"/>
            <a:ext cx="209550" cy="782638"/>
          </a:xfrm>
          <a:prstGeom prst="downArrow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8" name="Rectangle 57"/>
          <p:cNvSpPr/>
          <p:nvPr/>
        </p:nvSpPr>
        <p:spPr bwMode="auto">
          <a:xfrm>
            <a:off x="919163" y="4279900"/>
            <a:ext cx="7531100" cy="1619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59" name="Down Arrow 58"/>
          <p:cNvSpPr/>
          <p:nvPr/>
        </p:nvSpPr>
        <p:spPr bwMode="auto">
          <a:xfrm>
            <a:off x="1257300" y="4313238"/>
            <a:ext cx="207963" cy="5429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0" name="Down Arrow 59"/>
          <p:cNvSpPr/>
          <p:nvPr/>
        </p:nvSpPr>
        <p:spPr bwMode="auto">
          <a:xfrm>
            <a:off x="2624138" y="4313238"/>
            <a:ext cx="207962" cy="5429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1" name="Rectangle 60"/>
          <p:cNvSpPr/>
          <p:nvPr/>
        </p:nvSpPr>
        <p:spPr bwMode="auto">
          <a:xfrm>
            <a:off x="3827463" y="3343275"/>
            <a:ext cx="1639887" cy="4111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cs typeface="Arial" charset="0"/>
              </a:rPr>
              <a:t>ARM Cortex-M0</a:t>
            </a:r>
          </a:p>
          <a:p>
            <a:pPr algn="ctr">
              <a:defRPr/>
            </a:pPr>
            <a:r>
              <a:rPr lang="en-GB" sz="1200" dirty="0" smtClean="0">
                <a:cs typeface="Arial" charset="0"/>
              </a:rPr>
              <a:t>Processor</a:t>
            </a:r>
            <a:endParaRPr lang="en-GB" sz="1200" dirty="0">
              <a:cs typeface="Arial" charset="0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917575" y="4856163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SRAM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controller</a:t>
            </a:r>
          </a:p>
        </p:txBody>
      </p:sp>
      <p:sp>
        <p:nvSpPr>
          <p:cNvPr id="63" name="Rectangle 62"/>
          <p:cNvSpPr/>
          <p:nvPr/>
        </p:nvSpPr>
        <p:spPr bwMode="auto">
          <a:xfrm>
            <a:off x="917575" y="4522788"/>
            <a:ext cx="7532688" cy="1619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15377" name="TextBox 30"/>
          <p:cNvSpPr txBox="1">
            <a:spLocks noChangeArrowheads="1"/>
          </p:cNvSpPr>
          <p:nvPr/>
        </p:nvSpPr>
        <p:spPr bwMode="auto">
          <a:xfrm>
            <a:off x="652463" y="3225800"/>
            <a:ext cx="13636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200"/>
              <a:t>System on Chip</a:t>
            </a:r>
          </a:p>
        </p:txBody>
      </p:sp>
      <p:sp>
        <p:nvSpPr>
          <p:cNvPr id="15378" name="TextBox 75"/>
          <p:cNvSpPr txBox="1">
            <a:spLocks noChangeArrowheads="1"/>
          </p:cNvSpPr>
          <p:nvPr/>
        </p:nvSpPr>
        <p:spPr bwMode="auto">
          <a:xfrm>
            <a:off x="5834063" y="3757613"/>
            <a:ext cx="268605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/>
              <a:t>ARM AMBA 3 AHB-Lite System Bus</a:t>
            </a:r>
          </a:p>
          <a:p>
            <a:pPr eaLnBrk="1" hangingPunct="1"/>
            <a:endParaRPr lang="en-GB" sz="1100"/>
          </a:p>
        </p:txBody>
      </p:sp>
      <p:sp>
        <p:nvSpPr>
          <p:cNvPr id="66" name="Down Arrow 65"/>
          <p:cNvSpPr/>
          <p:nvPr/>
        </p:nvSpPr>
        <p:spPr bwMode="auto">
          <a:xfrm>
            <a:off x="919163" y="4556125"/>
            <a:ext cx="209550" cy="30003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7" name="Down Arrow 66"/>
          <p:cNvSpPr/>
          <p:nvPr/>
        </p:nvSpPr>
        <p:spPr bwMode="auto">
          <a:xfrm>
            <a:off x="2305050" y="4556125"/>
            <a:ext cx="209550" cy="30003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8" name="Down Arrow 67"/>
          <p:cNvSpPr/>
          <p:nvPr/>
        </p:nvSpPr>
        <p:spPr bwMode="auto">
          <a:xfrm rot="10800000">
            <a:off x="4065588" y="3768725"/>
            <a:ext cx="209550" cy="754063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9" name="Down Arrow 68"/>
          <p:cNvSpPr/>
          <p:nvPr/>
        </p:nvSpPr>
        <p:spPr bwMode="auto">
          <a:xfrm rot="10800000">
            <a:off x="4543425" y="3768725"/>
            <a:ext cx="207963" cy="544513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0" name="Down Arrow 69"/>
          <p:cNvSpPr/>
          <p:nvPr/>
        </p:nvSpPr>
        <p:spPr bwMode="auto">
          <a:xfrm rot="10800000">
            <a:off x="5016500" y="3768725"/>
            <a:ext cx="209550" cy="328613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384" name="TextBox 29"/>
          <p:cNvSpPr txBox="1">
            <a:spLocks noChangeArrowheads="1"/>
          </p:cNvSpPr>
          <p:nvPr/>
        </p:nvSpPr>
        <p:spPr bwMode="auto">
          <a:xfrm>
            <a:off x="4198938" y="4219575"/>
            <a:ext cx="16351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/>
              <a:t>32-bit Address bus</a:t>
            </a:r>
          </a:p>
        </p:txBody>
      </p:sp>
      <p:sp>
        <p:nvSpPr>
          <p:cNvPr id="15385" name="TextBox 28"/>
          <p:cNvSpPr txBox="1">
            <a:spLocks noChangeArrowheads="1"/>
          </p:cNvSpPr>
          <p:nvPr/>
        </p:nvSpPr>
        <p:spPr bwMode="auto">
          <a:xfrm>
            <a:off x="3592513" y="4462463"/>
            <a:ext cx="1365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/>
              <a:t>32-bit Data bus</a:t>
            </a:r>
          </a:p>
        </p:txBody>
      </p:sp>
      <p:sp>
        <p:nvSpPr>
          <p:cNvPr id="15386" name="TextBox 29"/>
          <p:cNvSpPr txBox="1">
            <a:spLocks noChangeArrowheads="1"/>
          </p:cNvSpPr>
          <p:nvPr/>
        </p:nvSpPr>
        <p:spPr bwMode="auto">
          <a:xfrm>
            <a:off x="4678363" y="3975100"/>
            <a:ext cx="13763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/>
              <a:t>Control signals</a:t>
            </a:r>
          </a:p>
        </p:txBody>
      </p:sp>
      <p:pic>
        <p:nvPicPr>
          <p:cNvPr id="15387" name="Picture 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675" y="3363913"/>
            <a:ext cx="123983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Rectangle 74"/>
          <p:cNvSpPr/>
          <p:nvPr/>
        </p:nvSpPr>
        <p:spPr bwMode="auto">
          <a:xfrm>
            <a:off x="2220913" y="4856163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VGA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76" name="Rectangle 75"/>
          <p:cNvSpPr/>
          <p:nvPr/>
        </p:nvSpPr>
        <p:spPr bwMode="auto">
          <a:xfrm>
            <a:off x="2220913" y="5722938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Monitor</a:t>
            </a:r>
          </a:p>
        </p:txBody>
      </p:sp>
      <p:sp>
        <p:nvSpPr>
          <p:cNvPr id="77" name="Up-Down Arrow 76"/>
          <p:cNvSpPr/>
          <p:nvPr/>
        </p:nvSpPr>
        <p:spPr bwMode="auto">
          <a:xfrm>
            <a:off x="2624138" y="5314950"/>
            <a:ext cx="207962" cy="398463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79" name="Rectangle 78"/>
          <p:cNvSpPr/>
          <p:nvPr/>
        </p:nvSpPr>
        <p:spPr bwMode="auto">
          <a:xfrm>
            <a:off x="917575" y="5722938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>
                <a:cs typeface="Arial" charset="0"/>
              </a:rPr>
              <a:t>Off-chip SRAM </a:t>
            </a:r>
          </a:p>
          <a:p>
            <a:pPr algn="ctr">
              <a:defRPr/>
            </a:pPr>
            <a:r>
              <a:rPr lang="en-GB" sz="1100" b="0" dirty="0">
                <a:cs typeface="Arial" charset="0"/>
              </a:rPr>
              <a:t>memory</a:t>
            </a:r>
          </a:p>
        </p:txBody>
      </p:sp>
      <p:sp>
        <p:nvSpPr>
          <p:cNvPr id="80" name="Up-Down Arrow 79"/>
          <p:cNvSpPr/>
          <p:nvPr/>
        </p:nvSpPr>
        <p:spPr bwMode="auto">
          <a:xfrm>
            <a:off x="1328738" y="5314950"/>
            <a:ext cx="209550" cy="398463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89" name="Rectangle 88"/>
          <p:cNvSpPr/>
          <p:nvPr/>
        </p:nvSpPr>
        <p:spPr bwMode="auto">
          <a:xfrm>
            <a:off x="3581400" y="4856163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UART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3581400" y="5722938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To host</a:t>
            </a:r>
          </a:p>
        </p:txBody>
      </p:sp>
      <p:sp>
        <p:nvSpPr>
          <p:cNvPr id="91" name="Up-Down Arrow 90"/>
          <p:cNvSpPr/>
          <p:nvPr/>
        </p:nvSpPr>
        <p:spPr bwMode="auto">
          <a:xfrm>
            <a:off x="3984625" y="5314950"/>
            <a:ext cx="207963" cy="398463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396" name="Rounded Rectangle 91"/>
          <p:cNvSpPr>
            <a:spLocks noChangeArrowheads="1"/>
          </p:cNvSpPr>
          <p:nvPr/>
        </p:nvSpPr>
        <p:spPr bwMode="auto">
          <a:xfrm>
            <a:off x="3397250" y="4738688"/>
            <a:ext cx="1381125" cy="1576387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rgbClr val="C0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609600" y="3143250"/>
            <a:ext cx="7983538" cy="240823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 dirty="0"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919163" y="4038600"/>
            <a:ext cx="7531100" cy="161925"/>
          </a:xfrm>
          <a:prstGeom prst="rect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37" name="Down Arrow 36"/>
          <p:cNvSpPr/>
          <p:nvPr/>
        </p:nvSpPr>
        <p:spPr bwMode="auto">
          <a:xfrm>
            <a:off x="5692775" y="4073525"/>
            <a:ext cx="209550" cy="782638"/>
          </a:xfrm>
          <a:prstGeom prst="downArrow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8" name="Down Arrow 37"/>
          <p:cNvSpPr/>
          <p:nvPr/>
        </p:nvSpPr>
        <p:spPr bwMode="auto">
          <a:xfrm>
            <a:off x="5327650" y="4313238"/>
            <a:ext cx="207963" cy="5429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9" name="Down Arrow 38"/>
          <p:cNvSpPr/>
          <p:nvPr/>
        </p:nvSpPr>
        <p:spPr bwMode="auto">
          <a:xfrm>
            <a:off x="5008563" y="4556125"/>
            <a:ext cx="209550" cy="30003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3" name="Down Arrow 42"/>
          <p:cNvSpPr/>
          <p:nvPr/>
        </p:nvSpPr>
        <p:spPr bwMode="auto">
          <a:xfrm>
            <a:off x="6959600" y="4073525"/>
            <a:ext cx="209550" cy="782638"/>
          </a:xfrm>
          <a:prstGeom prst="downArrow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4" name="Down Arrow 43"/>
          <p:cNvSpPr/>
          <p:nvPr/>
        </p:nvSpPr>
        <p:spPr bwMode="auto">
          <a:xfrm>
            <a:off x="6594475" y="4313238"/>
            <a:ext cx="207963" cy="5429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5" name="Down Arrow 44"/>
          <p:cNvSpPr/>
          <p:nvPr/>
        </p:nvSpPr>
        <p:spPr bwMode="auto">
          <a:xfrm>
            <a:off x="6275388" y="4556125"/>
            <a:ext cx="209550" cy="30003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9" name="Down Arrow 48"/>
          <p:cNvSpPr/>
          <p:nvPr/>
        </p:nvSpPr>
        <p:spPr bwMode="auto">
          <a:xfrm>
            <a:off x="8189913" y="4073525"/>
            <a:ext cx="209550" cy="782638"/>
          </a:xfrm>
          <a:prstGeom prst="downArrow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0" name="Down Arrow 49"/>
          <p:cNvSpPr/>
          <p:nvPr/>
        </p:nvSpPr>
        <p:spPr bwMode="auto">
          <a:xfrm>
            <a:off x="7824788" y="4313238"/>
            <a:ext cx="207962" cy="5429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1" name="Down Arrow 50"/>
          <p:cNvSpPr/>
          <p:nvPr/>
        </p:nvSpPr>
        <p:spPr bwMode="auto">
          <a:xfrm>
            <a:off x="7505700" y="4556125"/>
            <a:ext cx="209550" cy="30003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39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M8: Timer, GPIO, 7-Segment</a:t>
            </a:r>
          </a:p>
        </p:txBody>
      </p:sp>
      <p:sp>
        <p:nvSpPr>
          <p:cNvPr id="16397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8775700" cy="2014537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dirty="0" smtClean="0"/>
              <a:t>Design and implement a hardware timer, a GPIO peripheral and a 7-Segment peripheral. 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Learn about timer, GPIO and 7-Segment display;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Practice AHB bus protocol and test it using assembly.</a:t>
            </a:r>
          </a:p>
          <a:p>
            <a:pPr lvl="1"/>
            <a:endParaRPr lang="en-GB" dirty="0" smtClean="0"/>
          </a:p>
          <a:p>
            <a:endParaRPr lang="en-GB" dirty="0" smtClean="0"/>
          </a:p>
        </p:txBody>
      </p:sp>
      <p:sp>
        <p:nvSpPr>
          <p:cNvPr id="5" name="Down Arrow 4"/>
          <p:cNvSpPr/>
          <p:nvPr/>
        </p:nvSpPr>
        <p:spPr bwMode="auto">
          <a:xfrm>
            <a:off x="4349750" y="4073525"/>
            <a:ext cx="209550" cy="782638"/>
          </a:xfrm>
          <a:prstGeom prst="downArrow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Down Arrow 5"/>
          <p:cNvSpPr/>
          <p:nvPr/>
        </p:nvSpPr>
        <p:spPr bwMode="auto">
          <a:xfrm>
            <a:off x="3984625" y="4313238"/>
            <a:ext cx="207963" cy="5429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Down Arrow 6"/>
          <p:cNvSpPr/>
          <p:nvPr/>
        </p:nvSpPr>
        <p:spPr bwMode="auto">
          <a:xfrm>
            <a:off x="3665538" y="4556125"/>
            <a:ext cx="209550" cy="30003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Down Arrow 8"/>
          <p:cNvSpPr/>
          <p:nvPr/>
        </p:nvSpPr>
        <p:spPr bwMode="auto">
          <a:xfrm>
            <a:off x="1608138" y="4073525"/>
            <a:ext cx="209550" cy="782638"/>
          </a:xfrm>
          <a:prstGeom prst="downArrow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Down Arrow 9"/>
          <p:cNvSpPr/>
          <p:nvPr/>
        </p:nvSpPr>
        <p:spPr bwMode="auto">
          <a:xfrm>
            <a:off x="2989263" y="4073525"/>
            <a:ext cx="209550" cy="782638"/>
          </a:xfrm>
          <a:prstGeom prst="downArrow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Rectangle 10"/>
          <p:cNvSpPr/>
          <p:nvPr/>
        </p:nvSpPr>
        <p:spPr bwMode="auto">
          <a:xfrm>
            <a:off x="919163" y="4279900"/>
            <a:ext cx="7531100" cy="1619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12" name="Down Arrow 11"/>
          <p:cNvSpPr/>
          <p:nvPr/>
        </p:nvSpPr>
        <p:spPr bwMode="auto">
          <a:xfrm>
            <a:off x="1257300" y="4313238"/>
            <a:ext cx="207963" cy="5429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Down Arrow 12"/>
          <p:cNvSpPr/>
          <p:nvPr/>
        </p:nvSpPr>
        <p:spPr bwMode="auto">
          <a:xfrm>
            <a:off x="2624138" y="4313238"/>
            <a:ext cx="207962" cy="5429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Rectangle 13"/>
          <p:cNvSpPr/>
          <p:nvPr/>
        </p:nvSpPr>
        <p:spPr bwMode="auto">
          <a:xfrm>
            <a:off x="3827463" y="3343275"/>
            <a:ext cx="1639887" cy="4111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cs typeface="Arial" charset="0"/>
              </a:rPr>
              <a:t>ARM Cortex-M0</a:t>
            </a:r>
          </a:p>
          <a:p>
            <a:pPr algn="ctr">
              <a:defRPr/>
            </a:pPr>
            <a:r>
              <a:rPr lang="en-GB" sz="1200" dirty="0" smtClean="0">
                <a:cs typeface="Arial" charset="0"/>
              </a:rPr>
              <a:t>Processor</a:t>
            </a:r>
            <a:endParaRPr lang="en-GB" sz="1200" dirty="0"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917575" y="4856163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SRAM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controller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917575" y="4522788"/>
            <a:ext cx="7532688" cy="1619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16410" name="TextBox 30"/>
          <p:cNvSpPr txBox="1">
            <a:spLocks noChangeArrowheads="1"/>
          </p:cNvSpPr>
          <p:nvPr/>
        </p:nvSpPr>
        <p:spPr bwMode="auto">
          <a:xfrm>
            <a:off x="652463" y="3225800"/>
            <a:ext cx="13636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200"/>
              <a:t>System on Chip</a:t>
            </a:r>
          </a:p>
        </p:txBody>
      </p:sp>
      <p:sp>
        <p:nvSpPr>
          <p:cNvPr id="16411" name="TextBox 75"/>
          <p:cNvSpPr txBox="1">
            <a:spLocks noChangeArrowheads="1"/>
          </p:cNvSpPr>
          <p:nvPr/>
        </p:nvSpPr>
        <p:spPr bwMode="auto">
          <a:xfrm>
            <a:off x="5834063" y="3757613"/>
            <a:ext cx="268605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/>
              <a:t>ARM AMBA 3 AHB-Lite System Bus</a:t>
            </a:r>
          </a:p>
          <a:p>
            <a:pPr eaLnBrk="1" hangingPunct="1"/>
            <a:endParaRPr lang="en-GB" sz="1100"/>
          </a:p>
        </p:txBody>
      </p:sp>
      <p:sp>
        <p:nvSpPr>
          <p:cNvPr id="19" name="Down Arrow 18"/>
          <p:cNvSpPr/>
          <p:nvPr/>
        </p:nvSpPr>
        <p:spPr bwMode="auto">
          <a:xfrm>
            <a:off x="919163" y="4556125"/>
            <a:ext cx="209550" cy="30003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Down Arrow 19"/>
          <p:cNvSpPr/>
          <p:nvPr/>
        </p:nvSpPr>
        <p:spPr bwMode="auto">
          <a:xfrm>
            <a:off x="2305050" y="4556125"/>
            <a:ext cx="209550" cy="30003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1" name="Down Arrow 20"/>
          <p:cNvSpPr/>
          <p:nvPr/>
        </p:nvSpPr>
        <p:spPr bwMode="auto">
          <a:xfrm rot="10800000">
            <a:off x="4065588" y="3768725"/>
            <a:ext cx="209550" cy="754063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2" name="Down Arrow 21"/>
          <p:cNvSpPr/>
          <p:nvPr/>
        </p:nvSpPr>
        <p:spPr bwMode="auto">
          <a:xfrm rot="10800000">
            <a:off x="4543425" y="3768725"/>
            <a:ext cx="207963" cy="544513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3" name="Down Arrow 22"/>
          <p:cNvSpPr/>
          <p:nvPr/>
        </p:nvSpPr>
        <p:spPr bwMode="auto">
          <a:xfrm rot="10800000">
            <a:off x="5016500" y="3768725"/>
            <a:ext cx="209550" cy="328613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417" name="TextBox 29"/>
          <p:cNvSpPr txBox="1">
            <a:spLocks noChangeArrowheads="1"/>
          </p:cNvSpPr>
          <p:nvPr/>
        </p:nvSpPr>
        <p:spPr bwMode="auto">
          <a:xfrm>
            <a:off x="4198938" y="4219575"/>
            <a:ext cx="16351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/>
              <a:t>32-bit Address bus</a:t>
            </a:r>
          </a:p>
        </p:txBody>
      </p:sp>
      <p:sp>
        <p:nvSpPr>
          <p:cNvPr id="16418" name="TextBox 28"/>
          <p:cNvSpPr txBox="1">
            <a:spLocks noChangeArrowheads="1"/>
          </p:cNvSpPr>
          <p:nvPr/>
        </p:nvSpPr>
        <p:spPr bwMode="auto">
          <a:xfrm>
            <a:off x="3592513" y="4462463"/>
            <a:ext cx="1365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/>
              <a:t>32-bit Data bus</a:t>
            </a:r>
          </a:p>
        </p:txBody>
      </p:sp>
      <p:sp>
        <p:nvSpPr>
          <p:cNvPr id="16419" name="TextBox 29"/>
          <p:cNvSpPr txBox="1">
            <a:spLocks noChangeArrowheads="1"/>
          </p:cNvSpPr>
          <p:nvPr/>
        </p:nvSpPr>
        <p:spPr bwMode="auto">
          <a:xfrm>
            <a:off x="4678363" y="3975100"/>
            <a:ext cx="13763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/>
              <a:t>Control signals</a:t>
            </a:r>
          </a:p>
        </p:txBody>
      </p:sp>
      <p:pic>
        <p:nvPicPr>
          <p:cNvPr id="16420" name="Picture 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675" y="3363913"/>
            <a:ext cx="123983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7"/>
          <p:cNvSpPr/>
          <p:nvPr/>
        </p:nvSpPr>
        <p:spPr bwMode="auto">
          <a:xfrm>
            <a:off x="2220913" y="4856163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VGA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2220913" y="5722938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Monitor</a:t>
            </a:r>
          </a:p>
        </p:txBody>
      </p:sp>
      <p:sp>
        <p:nvSpPr>
          <p:cNvPr id="30" name="Up-Down Arrow 29"/>
          <p:cNvSpPr/>
          <p:nvPr/>
        </p:nvSpPr>
        <p:spPr bwMode="auto">
          <a:xfrm>
            <a:off x="2624138" y="5314950"/>
            <a:ext cx="207962" cy="398463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917575" y="5722938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>
                <a:cs typeface="Arial" charset="0"/>
              </a:rPr>
              <a:t>Off-chip SRAM </a:t>
            </a:r>
          </a:p>
          <a:p>
            <a:pPr algn="ctr">
              <a:defRPr/>
            </a:pPr>
            <a:r>
              <a:rPr lang="en-GB" sz="1100" b="0" dirty="0">
                <a:cs typeface="Arial" charset="0"/>
              </a:rPr>
              <a:t>memory</a:t>
            </a:r>
          </a:p>
        </p:txBody>
      </p:sp>
      <p:sp>
        <p:nvSpPr>
          <p:cNvPr id="32" name="Up-Down Arrow 31"/>
          <p:cNvSpPr/>
          <p:nvPr/>
        </p:nvSpPr>
        <p:spPr bwMode="auto">
          <a:xfrm>
            <a:off x="1328738" y="5314950"/>
            <a:ext cx="209550" cy="398463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3581400" y="4856163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UART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3581400" y="5722938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To host</a:t>
            </a:r>
          </a:p>
        </p:txBody>
      </p:sp>
      <p:sp>
        <p:nvSpPr>
          <p:cNvPr id="35" name="Up-Down Arrow 34"/>
          <p:cNvSpPr/>
          <p:nvPr/>
        </p:nvSpPr>
        <p:spPr bwMode="auto">
          <a:xfrm>
            <a:off x="3984625" y="5314950"/>
            <a:ext cx="207963" cy="398463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429" name="Rounded Rectangle 35"/>
          <p:cNvSpPr>
            <a:spLocks noChangeArrowheads="1"/>
          </p:cNvSpPr>
          <p:nvPr/>
        </p:nvSpPr>
        <p:spPr bwMode="auto">
          <a:xfrm>
            <a:off x="4741863" y="4738688"/>
            <a:ext cx="3851275" cy="1576387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rgbClr val="C00000"/>
            </a:solidFill>
            <a:prstDash val="sysDash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 bwMode="auto">
          <a:xfrm>
            <a:off x="4926013" y="4856163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Timer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46" name="Rectangle 45"/>
          <p:cNvSpPr/>
          <p:nvPr/>
        </p:nvSpPr>
        <p:spPr bwMode="auto">
          <a:xfrm>
            <a:off x="6192838" y="4856163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GPIO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47" name="Rectangle 46"/>
          <p:cNvSpPr/>
          <p:nvPr/>
        </p:nvSpPr>
        <p:spPr bwMode="auto">
          <a:xfrm>
            <a:off x="6192838" y="5722938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LED</a:t>
            </a:r>
          </a:p>
        </p:txBody>
      </p:sp>
      <p:sp>
        <p:nvSpPr>
          <p:cNvPr id="48" name="Up-Down Arrow 47"/>
          <p:cNvSpPr/>
          <p:nvPr/>
        </p:nvSpPr>
        <p:spPr bwMode="auto">
          <a:xfrm>
            <a:off x="6594475" y="5314950"/>
            <a:ext cx="207963" cy="398463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7421563" y="4856163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7-segment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53" name="Rectangle 52"/>
          <p:cNvSpPr/>
          <p:nvPr/>
        </p:nvSpPr>
        <p:spPr bwMode="auto">
          <a:xfrm>
            <a:off x="7421563" y="5722938"/>
            <a:ext cx="1012825" cy="4587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7-Segment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Display</a:t>
            </a:r>
          </a:p>
        </p:txBody>
      </p:sp>
      <p:sp>
        <p:nvSpPr>
          <p:cNvPr id="54" name="Up-Down Arrow 53"/>
          <p:cNvSpPr/>
          <p:nvPr/>
        </p:nvSpPr>
        <p:spPr bwMode="auto">
          <a:xfrm>
            <a:off x="7824788" y="5314950"/>
            <a:ext cx="207962" cy="398463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smtClean="0"/>
              <a:t>M9: AHB Interrupt Mechanism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8775700" cy="2751137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smtClean="0"/>
              <a:t>Implement the interrupt mechanism which responds to a timer’s periodical interrupts.</a:t>
            </a:r>
          </a:p>
          <a:p>
            <a:pPr lvl="1">
              <a:spcBef>
                <a:spcPts val="1200"/>
              </a:spcBef>
            </a:pPr>
            <a:r>
              <a:rPr lang="en-GB" smtClean="0"/>
              <a:t>Study processor interrupt mechanism; </a:t>
            </a:r>
          </a:p>
          <a:p>
            <a:pPr lvl="1">
              <a:spcBef>
                <a:spcPts val="1200"/>
              </a:spcBef>
            </a:pPr>
            <a:r>
              <a:rPr lang="en-GB" smtClean="0"/>
              <a:t>Implement interrupt hardware mechanism for timer and UART peripherals;</a:t>
            </a:r>
          </a:p>
          <a:p>
            <a:pPr lvl="1">
              <a:spcBef>
                <a:spcPts val="1200"/>
              </a:spcBef>
            </a:pPr>
            <a:r>
              <a:rPr lang="en-GB" smtClean="0"/>
              <a:t>Program interrupt handler using assembly (low-level).</a:t>
            </a:r>
          </a:p>
          <a:p>
            <a:pPr>
              <a:spcBef>
                <a:spcPts val="1200"/>
              </a:spcBef>
            </a:pPr>
            <a:r>
              <a:rPr lang="en-GB" smtClean="0"/>
              <a:t>Finish hardware design.</a:t>
            </a:r>
          </a:p>
        </p:txBody>
      </p:sp>
      <p:sp>
        <p:nvSpPr>
          <p:cNvPr id="67" name="Curved Down Arrow 66"/>
          <p:cNvSpPr/>
          <p:nvPr/>
        </p:nvSpPr>
        <p:spPr bwMode="auto">
          <a:xfrm flipH="1">
            <a:off x="4103688" y="4213225"/>
            <a:ext cx="2487612" cy="647700"/>
          </a:xfrm>
          <a:prstGeom prst="curvedDownArrow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413" name="TextBox 67"/>
          <p:cNvSpPr txBox="1">
            <a:spLocks noChangeArrowheads="1"/>
          </p:cNvSpPr>
          <p:nvPr/>
        </p:nvSpPr>
        <p:spPr bwMode="auto">
          <a:xfrm>
            <a:off x="4830763" y="4437063"/>
            <a:ext cx="1033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Interrupt 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5233988" y="5046663"/>
            <a:ext cx="3138487" cy="993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346700" y="5607050"/>
            <a:ext cx="846138" cy="34766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SRAM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controller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6411913" y="5607050"/>
            <a:ext cx="846137" cy="34766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VGA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7443788" y="5607050"/>
            <a:ext cx="844550" cy="34766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UART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5346700" y="5132388"/>
            <a:ext cx="846138" cy="34766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Timer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6403975" y="5132388"/>
            <a:ext cx="846138" cy="34766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GPIO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7431088" y="5132388"/>
            <a:ext cx="846137" cy="34766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7-segment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2643188" y="5046663"/>
            <a:ext cx="2090737" cy="993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dirty="0">
                <a:cs typeface="Arial" charset="0"/>
              </a:rPr>
              <a:t>ARM Cortex-M0</a:t>
            </a:r>
          </a:p>
          <a:p>
            <a:pPr algn="ctr">
              <a:defRPr/>
            </a:pPr>
            <a:r>
              <a:rPr lang="en-GB" dirty="0">
                <a:cs typeface="Arial" charset="0"/>
              </a:rPr>
              <a:t>Processor</a:t>
            </a:r>
          </a:p>
        </p:txBody>
      </p:sp>
      <p:sp>
        <p:nvSpPr>
          <p:cNvPr id="17422" name="TextBox 21"/>
          <p:cNvSpPr txBox="1">
            <a:spLocks noChangeArrowheads="1"/>
          </p:cNvSpPr>
          <p:nvPr/>
        </p:nvSpPr>
        <p:spPr bwMode="auto">
          <a:xfrm>
            <a:off x="863600" y="5367338"/>
            <a:ext cx="1676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Hardware design</a:t>
            </a:r>
          </a:p>
        </p:txBody>
      </p:sp>
      <p:sp>
        <p:nvSpPr>
          <p:cNvPr id="33" name="Up-Down Arrow 32"/>
          <p:cNvSpPr/>
          <p:nvPr/>
        </p:nvSpPr>
        <p:spPr bwMode="auto">
          <a:xfrm rot="5400000">
            <a:off x="4804569" y="5293519"/>
            <a:ext cx="358775" cy="500063"/>
          </a:xfrm>
          <a:prstGeom prst="upDownArrow">
            <a:avLst>
              <a:gd name="adj1" fmla="val 57296"/>
              <a:gd name="adj2" fmla="val 46826"/>
            </a:avLst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424" name="TextBox 21"/>
          <p:cNvSpPr txBox="1">
            <a:spLocks noChangeArrowheads="1"/>
          </p:cNvSpPr>
          <p:nvPr/>
        </p:nvSpPr>
        <p:spPr bwMode="auto">
          <a:xfrm>
            <a:off x="4746625" y="5389563"/>
            <a:ext cx="5699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AHB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smtClean="0"/>
              <a:t>M10: Programing using C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8775700" cy="3043237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dirty="0" smtClean="0"/>
              <a:t>Learn about C, program compilation, program image, data storage, data type and how to access peripherals using C language;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Program </a:t>
            </a:r>
            <a:r>
              <a:rPr lang="en-GB" dirty="0" err="1" smtClean="0"/>
              <a:t>SoC</a:t>
            </a:r>
            <a:r>
              <a:rPr lang="en-GB" dirty="0" smtClean="0"/>
              <a:t> using C language, 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Use C to access the internal control space in the processor;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Use C to write and read registers in the peripherals;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5233988" y="5046663"/>
            <a:ext cx="3138487" cy="993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5346700" y="5607050"/>
            <a:ext cx="846138" cy="34766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SRAM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controller</a:t>
            </a:r>
          </a:p>
        </p:txBody>
      </p:sp>
      <p:sp>
        <p:nvSpPr>
          <p:cNvPr id="44" name="Rectangle 43"/>
          <p:cNvSpPr/>
          <p:nvPr/>
        </p:nvSpPr>
        <p:spPr bwMode="auto">
          <a:xfrm>
            <a:off x="6411913" y="5607050"/>
            <a:ext cx="846137" cy="34766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VGA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45" name="Rectangle 44"/>
          <p:cNvSpPr/>
          <p:nvPr/>
        </p:nvSpPr>
        <p:spPr bwMode="auto">
          <a:xfrm>
            <a:off x="7443788" y="5607050"/>
            <a:ext cx="844550" cy="34766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UART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46" name="Rectangle 45"/>
          <p:cNvSpPr/>
          <p:nvPr/>
        </p:nvSpPr>
        <p:spPr bwMode="auto">
          <a:xfrm>
            <a:off x="5346700" y="5132388"/>
            <a:ext cx="846138" cy="34766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Timer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47" name="Rectangle 46"/>
          <p:cNvSpPr/>
          <p:nvPr/>
        </p:nvSpPr>
        <p:spPr bwMode="auto">
          <a:xfrm>
            <a:off x="6403975" y="5132388"/>
            <a:ext cx="846138" cy="34766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GPIO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7431088" y="5132388"/>
            <a:ext cx="846137" cy="34766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7-segment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52" name="Rectangle 51"/>
          <p:cNvSpPr/>
          <p:nvPr/>
        </p:nvSpPr>
        <p:spPr bwMode="auto">
          <a:xfrm>
            <a:off x="2643188" y="5046663"/>
            <a:ext cx="2090737" cy="993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dirty="0">
                <a:cs typeface="Arial" charset="0"/>
              </a:rPr>
              <a:t>ARM Cortex-M0</a:t>
            </a:r>
          </a:p>
          <a:p>
            <a:pPr algn="ctr">
              <a:defRPr/>
            </a:pPr>
            <a:r>
              <a:rPr lang="en-GB" dirty="0">
                <a:cs typeface="Arial" charset="0"/>
              </a:rPr>
              <a:t>Processor</a:t>
            </a:r>
          </a:p>
        </p:txBody>
      </p:sp>
      <p:sp>
        <p:nvSpPr>
          <p:cNvPr id="18444" name="TextBox 21"/>
          <p:cNvSpPr txBox="1">
            <a:spLocks noChangeArrowheads="1"/>
          </p:cNvSpPr>
          <p:nvPr/>
        </p:nvSpPr>
        <p:spPr bwMode="auto">
          <a:xfrm>
            <a:off x="863600" y="5367338"/>
            <a:ext cx="1676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Hardware design</a:t>
            </a:r>
          </a:p>
        </p:txBody>
      </p:sp>
      <p:sp>
        <p:nvSpPr>
          <p:cNvPr id="18445" name="TextBox 22"/>
          <p:cNvSpPr txBox="1">
            <a:spLocks noChangeArrowheads="1"/>
          </p:cNvSpPr>
          <p:nvPr/>
        </p:nvSpPr>
        <p:spPr bwMode="auto">
          <a:xfrm>
            <a:off x="863600" y="4394200"/>
            <a:ext cx="1930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Software programing</a:t>
            </a:r>
          </a:p>
        </p:txBody>
      </p:sp>
      <p:sp>
        <p:nvSpPr>
          <p:cNvPr id="59" name="Up Arrow 58"/>
          <p:cNvSpPr/>
          <p:nvPr/>
        </p:nvSpPr>
        <p:spPr bwMode="auto">
          <a:xfrm>
            <a:off x="533400" y="4292600"/>
            <a:ext cx="279400" cy="1747838"/>
          </a:xfrm>
          <a:prstGeom prst="upArrow">
            <a:avLst/>
          </a:prstGeom>
          <a:solidFill>
            <a:schemeClr val="accent5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60" name="Up-Down Arrow 59"/>
          <p:cNvSpPr/>
          <p:nvPr/>
        </p:nvSpPr>
        <p:spPr bwMode="auto">
          <a:xfrm rot="5400000">
            <a:off x="4804569" y="5293519"/>
            <a:ext cx="358775" cy="500063"/>
          </a:xfrm>
          <a:prstGeom prst="upDownArrow">
            <a:avLst>
              <a:gd name="adj1" fmla="val 57296"/>
              <a:gd name="adj2" fmla="val 46826"/>
            </a:avLst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8448" name="TextBox 21"/>
          <p:cNvSpPr txBox="1">
            <a:spLocks noChangeArrowheads="1"/>
          </p:cNvSpPr>
          <p:nvPr/>
        </p:nvSpPr>
        <p:spPr bwMode="auto">
          <a:xfrm>
            <a:off x="4746625" y="5389563"/>
            <a:ext cx="5699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AHB</a:t>
            </a:r>
          </a:p>
        </p:txBody>
      </p:sp>
      <p:sp>
        <p:nvSpPr>
          <p:cNvPr id="2" name="Down Arrow 1"/>
          <p:cNvSpPr/>
          <p:nvPr/>
        </p:nvSpPr>
        <p:spPr bwMode="auto">
          <a:xfrm>
            <a:off x="3557588" y="4754563"/>
            <a:ext cx="261937" cy="257175"/>
          </a:xfrm>
          <a:prstGeom prst="down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Down Arrow 19"/>
          <p:cNvSpPr/>
          <p:nvPr/>
        </p:nvSpPr>
        <p:spPr bwMode="auto">
          <a:xfrm>
            <a:off x="6672263" y="4754563"/>
            <a:ext cx="261937" cy="257175"/>
          </a:xfrm>
          <a:prstGeom prst="down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451" name="TextBox 22"/>
          <p:cNvSpPr txBox="1">
            <a:spLocks noChangeArrowheads="1"/>
          </p:cNvSpPr>
          <p:nvPr/>
        </p:nvSpPr>
        <p:spPr bwMode="auto">
          <a:xfrm>
            <a:off x="3246438" y="4395788"/>
            <a:ext cx="4003675" cy="30638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dirty="0" smtClean="0">
                <a:cs typeface="Arial" charset="0"/>
              </a:rPr>
              <a:t>Program using C language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M11: ARM CMSIS and Software Drivers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8775700" cy="2459037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dirty="0" smtClean="0"/>
              <a:t>Learn about ARM CMSIS (</a:t>
            </a:r>
            <a:r>
              <a:rPr lang="it-IT" dirty="0" smtClean="0"/>
              <a:t>Cortex Microcontroller Software Interface Standard)</a:t>
            </a:r>
            <a:r>
              <a:rPr lang="en-GB" dirty="0" smtClean="0"/>
              <a:t>;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Use CMSIS-Core library and utilities to control the processor;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Write a software driver for each peripheral and use these drivers to access peripherals.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5233988" y="5046663"/>
            <a:ext cx="3138487" cy="993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5346700" y="5607050"/>
            <a:ext cx="846138" cy="34766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SRAM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controller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6411913" y="5607050"/>
            <a:ext cx="846137" cy="34766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VGA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7443788" y="5607050"/>
            <a:ext cx="844550" cy="34766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UART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5346700" y="5132388"/>
            <a:ext cx="846138" cy="34766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Timer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6403975" y="5132388"/>
            <a:ext cx="846138" cy="34766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GPIO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7431088" y="5132388"/>
            <a:ext cx="846137" cy="34766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7-segment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2643188" y="4524375"/>
            <a:ext cx="2090737" cy="2651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cs typeface="Arial" charset="0"/>
              </a:rPr>
              <a:t>ARM </a:t>
            </a:r>
            <a:r>
              <a:rPr lang="en-GB" sz="1200" dirty="0" smtClean="0">
                <a:cs typeface="Arial" charset="0"/>
              </a:rPr>
              <a:t>CMSIS-Core</a:t>
            </a:r>
            <a:endParaRPr lang="en-GB" sz="1200" dirty="0">
              <a:cs typeface="Arial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2643188" y="5046663"/>
            <a:ext cx="2090737" cy="993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dirty="0">
                <a:cs typeface="Arial" charset="0"/>
              </a:rPr>
              <a:t>ARM Cortex-M0</a:t>
            </a:r>
          </a:p>
          <a:p>
            <a:pPr algn="ctr">
              <a:defRPr/>
            </a:pPr>
            <a:r>
              <a:rPr lang="en-GB" dirty="0">
                <a:cs typeface="Arial" charset="0"/>
              </a:rPr>
              <a:t>Processor</a:t>
            </a:r>
          </a:p>
        </p:txBody>
      </p:sp>
      <p:sp>
        <p:nvSpPr>
          <p:cNvPr id="34" name="Up-Down Arrow 33"/>
          <p:cNvSpPr/>
          <p:nvPr/>
        </p:nvSpPr>
        <p:spPr bwMode="auto">
          <a:xfrm>
            <a:off x="3621088" y="4789488"/>
            <a:ext cx="153987" cy="257175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470" name="TextBox 21"/>
          <p:cNvSpPr txBox="1">
            <a:spLocks noChangeArrowheads="1"/>
          </p:cNvSpPr>
          <p:nvPr/>
        </p:nvSpPr>
        <p:spPr bwMode="auto">
          <a:xfrm>
            <a:off x="863600" y="5367338"/>
            <a:ext cx="1676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Hardware design</a:t>
            </a:r>
          </a:p>
        </p:txBody>
      </p:sp>
      <p:sp>
        <p:nvSpPr>
          <p:cNvPr id="19471" name="TextBox 22"/>
          <p:cNvSpPr txBox="1">
            <a:spLocks noChangeArrowheads="1"/>
          </p:cNvSpPr>
          <p:nvPr/>
        </p:nvSpPr>
        <p:spPr bwMode="auto">
          <a:xfrm>
            <a:off x="863600" y="4295775"/>
            <a:ext cx="17795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Software low-level drivers &amp; libraries</a:t>
            </a:r>
          </a:p>
        </p:txBody>
      </p:sp>
      <p:sp>
        <p:nvSpPr>
          <p:cNvPr id="40" name="Up Arrow 39"/>
          <p:cNvSpPr/>
          <p:nvPr/>
        </p:nvSpPr>
        <p:spPr bwMode="auto">
          <a:xfrm>
            <a:off x="533400" y="4295775"/>
            <a:ext cx="279400" cy="1744663"/>
          </a:xfrm>
          <a:prstGeom prst="upArrow">
            <a:avLst/>
          </a:prstGeom>
          <a:solidFill>
            <a:schemeClr val="accent5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41" name="Up-Down Arrow 40"/>
          <p:cNvSpPr/>
          <p:nvPr/>
        </p:nvSpPr>
        <p:spPr bwMode="auto">
          <a:xfrm rot="5400000">
            <a:off x="4804569" y="5293519"/>
            <a:ext cx="358775" cy="500063"/>
          </a:xfrm>
          <a:prstGeom prst="upDownArrow">
            <a:avLst>
              <a:gd name="adj1" fmla="val 57296"/>
              <a:gd name="adj2" fmla="val 46826"/>
            </a:avLst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5233988" y="4524375"/>
            <a:ext cx="3138487" cy="2651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cs typeface="Arial" charset="0"/>
              </a:rPr>
              <a:t>Peripheral drivers</a:t>
            </a:r>
          </a:p>
        </p:txBody>
      </p:sp>
      <p:sp>
        <p:nvSpPr>
          <p:cNvPr id="43" name="Up-Down Arrow 42"/>
          <p:cNvSpPr/>
          <p:nvPr/>
        </p:nvSpPr>
        <p:spPr bwMode="auto">
          <a:xfrm>
            <a:off x="6802438" y="4789488"/>
            <a:ext cx="153987" cy="257175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476" name="TextBox 21"/>
          <p:cNvSpPr txBox="1">
            <a:spLocks noChangeArrowheads="1"/>
          </p:cNvSpPr>
          <p:nvPr/>
        </p:nvSpPr>
        <p:spPr bwMode="auto">
          <a:xfrm>
            <a:off x="4746625" y="5389563"/>
            <a:ext cx="56991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AHB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smtClean="0"/>
              <a:t>M12: API and Final Application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8799512" cy="2052637"/>
          </a:xfrm>
        </p:spPr>
        <p:txBody>
          <a:bodyPr/>
          <a:lstStyle/>
          <a:p>
            <a:r>
              <a:rPr lang="en-GB" sz="2000" dirty="0" smtClean="0"/>
              <a:t>Develop a simple Application Programming Interface (API) using CMSIS-Core and drivers;</a:t>
            </a:r>
          </a:p>
          <a:p>
            <a:r>
              <a:rPr lang="en-GB" sz="2000" dirty="0" smtClean="0"/>
              <a:t>Develop an application (e.g. SNAKE game) to demonstrate the SoC;</a:t>
            </a:r>
          </a:p>
          <a:p>
            <a:r>
              <a:rPr lang="en-GB" sz="2000" dirty="0" smtClean="0"/>
              <a:t>Use low-power features (such as sleep mode) to reduce power consumption for your application;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5233988" y="5046663"/>
            <a:ext cx="3138487" cy="993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5346700" y="5607050"/>
            <a:ext cx="846138" cy="34766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SRAM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controller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6411913" y="5607050"/>
            <a:ext cx="846137" cy="34766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VGA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7443788" y="5607050"/>
            <a:ext cx="844550" cy="34766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UART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5346700" y="5132388"/>
            <a:ext cx="846138" cy="34766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Timer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6403975" y="5132388"/>
            <a:ext cx="846138" cy="34766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GPIO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7431088" y="5132388"/>
            <a:ext cx="846137" cy="34766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7-segment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2643188" y="4524375"/>
            <a:ext cx="2090737" cy="2651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cs typeface="Arial" charset="0"/>
              </a:rPr>
              <a:t>ARM CMSIS-Core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2643188" y="3943350"/>
            <a:ext cx="5729287" cy="3000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cs typeface="Arial" charset="0"/>
              </a:rPr>
              <a:t>Application Programming Interface (API)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2643188" y="3311525"/>
            <a:ext cx="5729287" cy="347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cs typeface="Arial" charset="0"/>
              </a:rPr>
              <a:t>Application </a:t>
            </a:r>
            <a:r>
              <a:rPr lang="en-GB" sz="1200" dirty="0" smtClean="0">
                <a:cs typeface="Arial" charset="0"/>
              </a:rPr>
              <a:t>Design (e.g. Game)</a:t>
            </a:r>
            <a:endParaRPr lang="en-GB" sz="1200" dirty="0">
              <a:cs typeface="Arial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2643188" y="5046663"/>
            <a:ext cx="2090737" cy="993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dirty="0">
                <a:cs typeface="Arial" charset="0"/>
              </a:rPr>
              <a:t>ARM Cortex-M0</a:t>
            </a:r>
          </a:p>
          <a:p>
            <a:pPr algn="ctr">
              <a:defRPr/>
            </a:pPr>
            <a:r>
              <a:rPr lang="en-GB" dirty="0">
                <a:cs typeface="Arial" charset="0"/>
              </a:rPr>
              <a:t>Processor</a:t>
            </a:r>
          </a:p>
        </p:txBody>
      </p:sp>
      <p:sp>
        <p:nvSpPr>
          <p:cNvPr id="37" name="Up-Down Arrow 36"/>
          <p:cNvSpPr/>
          <p:nvPr/>
        </p:nvSpPr>
        <p:spPr bwMode="auto">
          <a:xfrm>
            <a:off x="3621088" y="4789488"/>
            <a:ext cx="153987" cy="257175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38" name="Up-Down Arrow 37"/>
          <p:cNvSpPr/>
          <p:nvPr/>
        </p:nvSpPr>
        <p:spPr bwMode="auto">
          <a:xfrm>
            <a:off x="3621088" y="4246563"/>
            <a:ext cx="153987" cy="257175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>
              <a:cs typeface="Arial" charset="0"/>
            </a:endParaRPr>
          </a:p>
        </p:txBody>
      </p:sp>
      <p:sp>
        <p:nvSpPr>
          <p:cNvPr id="39" name="Up-Down Arrow 38"/>
          <p:cNvSpPr/>
          <p:nvPr/>
        </p:nvSpPr>
        <p:spPr bwMode="auto">
          <a:xfrm>
            <a:off x="5430838" y="3665538"/>
            <a:ext cx="153987" cy="257175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>
              <a:cs typeface="Arial" charset="0"/>
            </a:endParaRPr>
          </a:p>
        </p:txBody>
      </p:sp>
      <p:sp>
        <p:nvSpPr>
          <p:cNvPr id="20498" name="TextBox 21"/>
          <p:cNvSpPr txBox="1">
            <a:spLocks noChangeArrowheads="1"/>
          </p:cNvSpPr>
          <p:nvPr/>
        </p:nvSpPr>
        <p:spPr bwMode="auto">
          <a:xfrm>
            <a:off x="863600" y="5367338"/>
            <a:ext cx="1676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Hardware design</a:t>
            </a:r>
          </a:p>
        </p:txBody>
      </p:sp>
      <p:sp>
        <p:nvSpPr>
          <p:cNvPr id="20499" name="TextBox 22"/>
          <p:cNvSpPr txBox="1">
            <a:spLocks noChangeArrowheads="1"/>
          </p:cNvSpPr>
          <p:nvPr/>
        </p:nvSpPr>
        <p:spPr bwMode="auto">
          <a:xfrm>
            <a:off x="863600" y="4094163"/>
            <a:ext cx="1779588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Software low-level drivers &amp; libraries programing </a:t>
            </a:r>
          </a:p>
        </p:txBody>
      </p:sp>
      <p:sp>
        <p:nvSpPr>
          <p:cNvPr id="20500" name="TextBox 23"/>
          <p:cNvSpPr txBox="1">
            <a:spLocks noChangeArrowheads="1"/>
          </p:cNvSpPr>
          <p:nvPr/>
        </p:nvSpPr>
        <p:spPr bwMode="auto">
          <a:xfrm>
            <a:off x="863600" y="3198813"/>
            <a:ext cx="20701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Software high-level application development</a:t>
            </a:r>
          </a:p>
        </p:txBody>
      </p:sp>
      <p:sp>
        <p:nvSpPr>
          <p:cNvPr id="43" name="Up Arrow 42"/>
          <p:cNvSpPr/>
          <p:nvPr/>
        </p:nvSpPr>
        <p:spPr bwMode="auto">
          <a:xfrm>
            <a:off x="533400" y="3198813"/>
            <a:ext cx="279400" cy="2841625"/>
          </a:xfrm>
          <a:prstGeom prst="upArrow">
            <a:avLst/>
          </a:prstGeom>
          <a:solidFill>
            <a:schemeClr val="accent5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44" name="Up-Down Arrow 43"/>
          <p:cNvSpPr/>
          <p:nvPr/>
        </p:nvSpPr>
        <p:spPr bwMode="auto">
          <a:xfrm rot="5400000">
            <a:off x="4804569" y="5293519"/>
            <a:ext cx="358775" cy="500063"/>
          </a:xfrm>
          <a:prstGeom prst="upDownArrow">
            <a:avLst>
              <a:gd name="adj1" fmla="val 57296"/>
              <a:gd name="adj2" fmla="val 46826"/>
            </a:avLst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dirty="0">
              <a:cs typeface="Arial" charset="0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5233988" y="4524375"/>
            <a:ext cx="3138487" cy="2651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cs typeface="Arial" charset="0"/>
              </a:rPr>
              <a:t>Peripheral drivers</a:t>
            </a:r>
          </a:p>
        </p:txBody>
      </p:sp>
      <p:sp>
        <p:nvSpPr>
          <p:cNvPr id="46" name="Up-Down Arrow 45"/>
          <p:cNvSpPr/>
          <p:nvPr/>
        </p:nvSpPr>
        <p:spPr bwMode="auto">
          <a:xfrm>
            <a:off x="6802438" y="4789488"/>
            <a:ext cx="153987" cy="257175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47" name="Up-Down Arrow 46"/>
          <p:cNvSpPr/>
          <p:nvPr/>
        </p:nvSpPr>
        <p:spPr bwMode="auto">
          <a:xfrm>
            <a:off x="6802438" y="4246563"/>
            <a:ext cx="153987" cy="257175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>
              <a:cs typeface="Arial" charset="0"/>
            </a:endParaRPr>
          </a:p>
        </p:txBody>
      </p:sp>
      <p:sp>
        <p:nvSpPr>
          <p:cNvPr id="20506" name="TextBox 21"/>
          <p:cNvSpPr txBox="1">
            <a:spLocks noChangeArrowheads="1"/>
          </p:cNvSpPr>
          <p:nvPr/>
        </p:nvSpPr>
        <p:spPr bwMode="auto">
          <a:xfrm>
            <a:off x="4746625" y="5389563"/>
            <a:ext cx="5699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AHB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Further Exploration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4494212" cy="3932237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dirty="0" smtClean="0"/>
              <a:t>A number of games can be programed by just using UART as input and VGA as output, examples are: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PACMAN; 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TETRIS;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BREAK; </a:t>
            </a:r>
          </a:p>
          <a:p>
            <a:pPr lvl="1">
              <a:spcBef>
                <a:spcPts val="1200"/>
              </a:spcBef>
            </a:pPr>
            <a:r>
              <a:rPr lang="en-GB" dirty="0" err="1" smtClean="0"/>
              <a:t>TicTac</a:t>
            </a:r>
            <a:r>
              <a:rPr lang="en-GB" dirty="0" smtClean="0"/>
              <a:t>;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Etc.</a:t>
            </a:r>
          </a:p>
        </p:txBody>
      </p:sp>
      <p:pic>
        <p:nvPicPr>
          <p:cNvPr id="5" name="Picture 2" descr="C:\Users\seahon01\Desktop\EDK_DEM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04" b="51000"/>
          <a:stretch/>
        </p:blipFill>
        <p:spPr bwMode="auto">
          <a:xfrm>
            <a:off x="4951413" y="1028700"/>
            <a:ext cx="4035425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413" y="3594100"/>
            <a:ext cx="4035425" cy="21653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TextBox 5"/>
          <p:cNvSpPr txBox="1">
            <a:spLocks noChangeArrowheads="1"/>
          </p:cNvSpPr>
          <p:nvPr/>
        </p:nvSpPr>
        <p:spPr bwMode="auto">
          <a:xfrm>
            <a:off x="6553200" y="3148013"/>
            <a:ext cx="1016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/>
              <a:t>SNAKE</a:t>
            </a:r>
          </a:p>
        </p:txBody>
      </p:sp>
      <p:sp>
        <p:nvSpPr>
          <p:cNvPr id="21511" name="TextBox 8"/>
          <p:cNvSpPr txBox="1">
            <a:spLocks noChangeArrowheads="1"/>
          </p:cNvSpPr>
          <p:nvPr/>
        </p:nvSpPr>
        <p:spPr bwMode="auto">
          <a:xfrm>
            <a:off x="6553200" y="5903913"/>
            <a:ext cx="1016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/>
              <a:t>BREAK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SoC Lab-in-a-Box (</a:t>
            </a:r>
            <a:r>
              <a:rPr lang="en-GB" dirty="0" err="1" smtClean="0"/>
              <a:t>LiB</a:t>
            </a:r>
            <a:r>
              <a:rPr lang="en-GB" dirty="0" smtClean="0"/>
              <a:t>) Overview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8775700" cy="2230437"/>
          </a:xfrm>
        </p:spPr>
        <p:txBody>
          <a:bodyPr/>
          <a:lstStyle/>
          <a:p>
            <a:r>
              <a:rPr lang="en-GB" dirty="0" smtClean="0"/>
              <a:t>This </a:t>
            </a:r>
            <a:r>
              <a:rPr lang="en-GB" dirty="0" err="1" smtClean="0"/>
              <a:t>LiB</a:t>
            </a:r>
            <a:r>
              <a:rPr lang="en-GB" dirty="0" smtClean="0"/>
              <a:t> aims to produce students that are capable of:</a:t>
            </a:r>
          </a:p>
          <a:p>
            <a:pPr lvl="1"/>
            <a:r>
              <a:rPr lang="en-GB" dirty="0" smtClean="0"/>
              <a:t>Co-designing hardware and software to develop an ARM-based digital system and prototyping them on to a FPGA; </a:t>
            </a:r>
          </a:p>
          <a:p>
            <a:pPr lvl="1"/>
            <a:r>
              <a:rPr lang="en-GB" dirty="0" smtClean="0"/>
              <a:t>Using standard hardware and software programming languages;</a:t>
            </a:r>
          </a:p>
          <a:p>
            <a:pPr lvl="1"/>
            <a:r>
              <a:rPr lang="en-GB" dirty="0" smtClean="0"/>
              <a:t>Using ARM-based hardware and software IPs and tools.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5233988" y="5046663"/>
            <a:ext cx="3138487" cy="993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5346700" y="5607050"/>
            <a:ext cx="846138" cy="34766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SRAM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controller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6411913" y="5607050"/>
            <a:ext cx="846137" cy="34766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VGA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7443788" y="5607050"/>
            <a:ext cx="844550" cy="34766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UART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5346700" y="5132388"/>
            <a:ext cx="846138" cy="34766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Timer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6403975" y="5132388"/>
            <a:ext cx="846138" cy="34766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GPIO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7431088" y="5132388"/>
            <a:ext cx="846137" cy="34766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7-segment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Peripheral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2643188" y="4524375"/>
            <a:ext cx="2090737" cy="2651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cs typeface="Arial" charset="0"/>
              </a:rPr>
              <a:t>ARM </a:t>
            </a:r>
            <a:r>
              <a:rPr lang="en-GB" sz="1200" dirty="0" smtClean="0">
                <a:cs typeface="Arial" charset="0"/>
              </a:rPr>
              <a:t>CMSIS-Core</a:t>
            </a:r>
            <a:endParaRPr lang="en-GB" sz="1200" dirty="0"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643188" y="3943350"/>
            <a:ext cx="5729287" cy="3000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cs typeface="Arial" charset="0"/>
              </a:rPr>
              <a:t>Application Programming Interface (API)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2643188" y="3311525"/>
            <a:ext cx="5729287" cy="347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cs typeface="Arial" charset="0"/>
              </a:rPr>
              <a:t>Application </a:t>
            </a:r>
            <a:r>
              <a:rPr lang="en-GB" sz="1200" dirty="0" smtClean="0">
                <a:cs typeface="Arial" charset="0"/>
              </a:rPr>
              <a:t>Design (e.g. Game)</a:t>
            </a:r>
            <a:endParaRPr lang="en-GB" sz="1200" dirty="0"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643188" y="5046663"/>
            <a:ext cx="2090737" cy="993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dirty="0">
                <a:cs typeface="Arial" charset="0"/>
              </a:rPr>
              <a:t>ARM </a:t>
            </a:r>
            <a:r>
              <a:rPr lang="en-GB" dirty="0" smtClean="0">
                <a:cs typeface="Arial" charset="0"/>
              </a:rPr>
              <a:t>Cortex</a:t>
            </a:r>
            <a:r>
              <a:rPr lang="en-GB" baseline="30000" dirty="0" smtClean="0">
                <a:cs typeface="Arial" charset="0"/>
              </a:rPr>
              <a:t>TM</a:t>
            </a:r>
            <a:r>
              <a:rPr lang="en-GB" dirty="0" smtClean="0">
                <a:cs typeface="Arial" charset="0"/>
              </a:rPr>
              <a:t>-M0</a:t>
            </a:r>
            <a:endParaRPr lang="en-GB" dirty="0">
              <a:cs typeface="Arial" charset="0"/>
            </a:endParaRPr>
          </a:p>
          <a:p>
            <a:pPr algn="ctr">
              <a:defRPr/>
            </a:pPr>
            <a:r>
              <a:rPr lang="en-GB" dirty="0">
                <a:cs typeface="Arial" charset="0"/>
              </a:rPr>
              <a:t>Processor</a:t>
            </a:r>
          </a:p>
        </p:txBody>
      </p:sp>
      <p:sp>
        <p:nvSpPr>
          <p:cNvPr id="15" name="Up-Down Arrow 14"/>
          <p:cNvSpPr/>
          <p:nvPr/>
        </p:nvSpPr>
        <p:spPr bwMode="auto">
          <a:xfrm>
            <a:off x="3621088" y="4789488"/>
            <a:ext cx="153987" cy="257175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" name="Up-Down Arrow 16"/>
          <p:cNvSpPr/>
          <p:nvPr/>
        </p:nvSpPr>
        <p:spPr bwMode="auto">
          <a:xfrm>
            <a:off x="3621088" y="4246563"/>
            <a:ext cx="153987" cy="257175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>
              <a:cs typeface="Arial" charset="0"/>
            </a:endParaRPr>
          </a:p>
        </p:txBody>
      </p:sp>
      <p:sp>
        <p:nvSpPr>
          <p:cNvPr id="18" name="Up-Down Arrow 17"/>
          <p:cNvSpPr/>
          <p:nvPr/>
        </p:nvSpPr>
        <p:spPr bwMode="auto">
          <a:xfrm>
            <a:off x="5430838" y="3665538"/>
            <a:ext cx="153987" cy="257175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>
              <a:cs typeface="Arial" charset="0"/>
            </a:endParaRPr>
          </a:p>
        </p:txBody>
      </p:sp>
      <p:sp>
        <p:nvSpPr>
          <p:cNvPr id="4114" name="TextBox 21"/>
          <p:cNvSpPr txBox="1">
            <a:spLocks noChangeArrowheads="1"/>
          </p:cNvSpPr>
          <p:nvPr/>
        </p:nvSpPr>
        <p:spPr bwMode="auto">
          <a:xfrm>
            <a:off x="863600" y="5367338"/>
            <a:ext cx="1676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Hardware design</a:t>
            </a:r>
          </a:p>
        </p:txBody>
      </p:sp>
      <p:sp>
        <p:nvSpPr>
          <p:cNvPr id="4115" name="TextBox 22"/>
          <p:cNvSpPr txBox="1">
            <a:spLocks noChangeArrowheads="1"/>
          </p:cNvSpPr>
          <p:nvPr/>
        </p:nvSpPr>
        <p:spPr bwMode="auto">
          <a:xfrm>
            <a:off x="863600" y="4094163"/>
            <a:ext cx="1779588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 dirty="0"/>
              <a:t>Software low-level drivers &amp; libraries programing </a:t>
            </a:r>
          </a:p>
        </p:txBody>
      </p:sp>
      <p:sp>
        <p:nvSpPr>
          <p:cNvPr id="4116" name="TextBox 23"/>
          <p:cNvSpPr txBox="1">
            <a:spLocks noChangeArrowheads="1"/>
          </p:cNvSpPr>
          <p:nvPr/>
        </p:nvSpPr>
        <p:spPr bwMode="auto">
          <a:xfrm>
            <a:off x="863600" y="3198813"/>
            <a:ext cx="20701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Software high-level application development</a:t>
            </a:r>
          </a:p>
        </p:txBody>
      </p:sp>
      <p:sp>
        <p:nvSpPr>
          <p:cNvPr id="23" name="Up Arrow 22"/>
          <p:cNvSpPr/>
          <p:nvPr/>
        </p:nvSpPr>
        <p:spPr bwMode="auto">
          <a:xfrm>
            <a:off x="533400" y="3198813"/>
            <a:ext cx="279400" cy="2841625"/>
          </a:xfrm>
          <a:prstGeom prst="upArrow">
            <a:avLst/>
          </a:prstGeom>
          <a:solidFill>
            <a:schemeClr val="accent5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7" name="Up-Down Arrow 26"/>
          <p:cNvSpPr/>
          <p:nvPr/>
        </p:nvSpPr>
        <p:spPr bwMode="auto">
          <a:xfrm rot="5400000">
            <a:off x="4804569" y="5293519"/>
            <a:ext cx="358775" cy="500063"/>
          </a:xfrm>
          <a:prstGeom prst="upDownArrow">
            <a:avLst>
              <a:gd name="adj1" fmla="val 57296"/>
              <a:gd name="adj2" fmla="val 46826"/>
            </a:avLst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5233988" y="4524375"/>
            <a:ext cx="3138487" cy="2651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cs typeface="Arial" charset="0"/>
              </a:rPr>
              <a:t>Peripheral drivers</a:t>
            </a:r>
          </a:p>
        </p:txBody>
      </p:sp>
      <p:sp>
        <p:nvSpPr>
          <p:cNvPr id="29" name="Up-Down Arrow 28"/>
          <p:cNvSpPr/>
          <p:nvPr/>
        </p:nvSpPr>
        <p:spPr bwMode="auto">
          <a:xfrm>
            <a:off x="6802438" y="4789488"/>
            <a:ext cx="153987" cy="257175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30" name="Up-Down Arrow 29"/>
          <p:cNvSpPr/>
          <p:nvPr/>
        </p:nvSpPr>
        <p:spPr bwMode="auto">
          <a:xfrm>
            <a:off x="6802438" y="4246563"/>
            <a:ext cx="153987" cy="257175"/>
          </a:xfrm>
          <a:prstGeom prst="upDownArrow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>
              <a:cs typeface="Arial" charset="0"/>
            </a:endParaRPr>
          </a:p>
        </p:txBody>
      </p:sp>
      <p:sp>
        <p:nvSpPr>
          <p:cNvPr id="4122" name="TextBox 21"/>
          <p:cNvSpPr txBox="1">
            <a:spLocks noChangeArrowheads="1"/>
          </p:cNvSpPr>
          <p:nvPr/>
        </p:nvSpPr>
        <p:spPr bwMode="auto">
          <a:xfrm>
            <a:off x="4746625" y="5389563"/>
            <a:ext cx="56991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AHB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SoC LiB Overview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8775700" cy="2611437"/>
          </a:xfrm>
        </p:spPr>
        <p:txBody>
          <a:bodyPr/>
          <a:lstStyle/>
          <a:p>
            <a:r>
              <a:rPr lang="en-GB" dirty="0" smtClean="0"/>
              <a:t>Hardware development includes:</a:t>
            </a:r>
          </a:p>
          <a:p>
            <a:pPr lvl="1"/>
            <a:r>
              <a:rPr lang="en-GB" dirty="0" smtClean="0"/>
              <a:t>Build each single peripheral using Verilog</a:t>
            </a:r>
            <a:r>
              <a:rPr lang="en-GB" baseline="30000" dirty="0"/>
              <a:t>®</a:t>
            </a:r>
            <a:r>
              <a:rPr lang="en-GB" dirty="0" smtClean="0"/>
              <a:t>;</a:t>
            </a:r>
          </a:p>
          <a:p>
            <a:pPr lvl="1"/>
            <a:r>
              <a:rPr lang="en-GB" dirty="0" smtClean="0"/>
              <a:t>Build an ARM AHB</a:t>
            </a:r>
            <a:r>
              <a:rPr lang="en-GB" baseline="30000" dirty="0"/>
              <a:t>TM</a:t>
            </a:r>
            <a:r>
              <a:rPr lang="en-GB" dirty="0" smtClean="0"/>
              <a:t> system bus using Verilog;</a:t>
            </a:r>
          </a:p>
          <a:p>
            <a:pPr lvl="1"/>
            <a:r>
              <a:rPr lang="en-GB" dirty="0" smtClean="0"/>
              <a:t>Connect ARM Cortex-M0 processor and all peripherals using AHB bus;</a:t>
            </a:r>
          </a:p>
          <a:p>
            <a:pPr lvl="1"/>
            <a:r>
              <a:rPr lang="en-GB" dirty="0" smtClean="0"/>
              <a:t>Observe system behaviour using on-chip debugging tool, e.g. Xilinx</a:t>
            </a:r>
            <a:r>
              <a:rPr lang="en-GB" baseline="30000" dirty="0" smtClean="0"/>
              <a:t>®</a:t>
            </a:r>
            <a:r>
              <a:rPr lang="en-GB" dirty="0" smtClean="0"/>
              <a:t> </a:t>
            </a:r>
            <a:r>
              <a:rPr lang="en-GB" dirty="0" err="1" smtClean="0"/>
              <a:t>ChipScope</a:t>
            </a:r>
            <a:r>
              <a:rPr lang="en-GB" baseline="30000" dirty="0" err="1" smtClean="0"/>
              <a:t>TM</a:t>
            </a:r>
            <a:r>
              <a:rPr lang="en-GB" dirty="0" smtClean="0"/>
              <a:t>.</a:t>
            </a:r>
          </a:p>
          <a:p>
            <a:pPr lvl="1"/>
            <a:endParaRPr lang="en-GB" dirty="0" smtClean="0"/>
          </a:p>
        </p:txBody>
      </p:sp>
      <p:sp>
        <p:nvSpPr>
          <p:cNvPr id="42" name="Rectangle 41"/>
          <p:cNvSpPr/>
          <p:nvPr/>
        </p:nvSpPr>
        <p:spPr bwMode="auto">
          <a:xfrm>
            <a:off x="609600" y="3803650"/>
            <a:ext cx="7983538" cy="240823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1200" dirty="0">
              <a:cs typeface="Arial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919163" y="4699000"/>
            <a:ext cx="7531100" cy="161925"/>
          </a:xfrm>
          <a:prstGeom prst="rect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44" name="Down Arrow 43"/>
          <p:cNvSpPr/>
          <p:nvPr/>
        </p:nvSpPr>
        <p:spPr bwMode="auto">
          <a:xfrm>
            <a:off x="1608138" y="4733925"/>
            <a:ext cx="209550" cy="782638"/>
          </a:xfrm>
          <a:prstGeom prst="downArrow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5" name="Down Arrow 44"/>
          <p:cNvSpPr/>
          <p:nvPr/>
        </p:nvSpPr>
        <p:spPr bwMode="auto">
          <a:xfrm>
            <a:off x="2989263" y="4733925"/>
            <a:ext cx="209550" cy="782638"/>
          </a:xfrm>
          <a:prstGeom prst="downArrow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6" name="Down Arrow 45"/>
          <p:cNvSpPr/>
          <p:nvPr/>
        </p:nvSpPr>
        <p:spPr bwMode="auto">
          <a:xfrm>
            <a:off x="4237038" y="4733925"/>
            <a:ext cx="209550" cy="782638"/>
          </a:xfrm>
          <a:prstGeom prst="downArrow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7" name="Down Arrow 46"/>
          <p:cNvSpPr/>
          <p:nvPr/>
        </p:nvSpPr>
        <p:spPr bwMode="auto">
          <a:xfrm>
            <a:off x="5591175" y="4733925"/>
            <a:ext cx="209550" cy="782638"/>
          </a:xfrm>
          <a:prstGeom prst="downArrow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8" name="Down Arrow 47"/>
          <p:cNvSpPr/>
          <p:nvPr/>
        </p:nvSpPr>
        <p:spPr bwMode="auto">
          <a:xfrm>
            <a:off x="6905625" y="4848225"/>
            <a:ext cx="209550" cy="668338"/>
          </a:xfrm>
          <a:prstGeom prst="downArrow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9" name="Down Arrow 48"/>
          <p:cNvSpPr/>
          <p:nvPr/>
        </p:nvSpPr>
        <p:spPr bwMode="auto">
          <a:xfrm>
            <a:off x="8186738" y="4733925"/>
            <a:ext cx="209550" cy="782638"/>
          </a:xfrm>
          <a:prstGeom prst="downArrow">
            <a:avLst/>
          </a:prstGeom>
          <a:solidFill>
            <a:schemeClr val="accent6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0" name="Rectangle 49"/>
          <p:cNvSpPr/>
          <p:nvPr/>
        </p:nvSpPr>
        <p:spPr bwMode="auto">
          <a:xfrm>
            <a:off x="919163" y="4940300"/>
            <a:ext cx="7531100" cy="1619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51" name="Down Arrow 50"/>
          <p:cNvSpPr/>
          <p:nvPr/>
        </p:nvSpPr>
        <p:spPr bwMode="auto">
          <a:xfrm>
            <a:off x="1257300" y="4973638"/>
            <a:ext cx="207963" cy="5429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2" name="Down Arrow 51"/>
          <p:cNvSpPr/>
          <p:nvPr/>
        </p:nvSpPr>
        <p:spPr bwMode="auto">
          <a:xfrm>
            <a:off x="2624138" y="4973638"/>
            <a:ext cx="207962" cy="5429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3" name="Down Arrow 52"/>
          <p:cNvSpPr/>
          <p:nvPr/>
        </p:nvSpPr>
        <p:spPr bwMode="auto">
          <a:xfrm>
            <a:off x="3900488" y="4973638"/>
            <a:ext cx="207962" cy="5429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4" name="Down Arrow 53"/>
          <p:cNvSpPr/>
          <p:nvPr/>
        </p:nvSpPr>
        <p:spPr bwMode="auto">
          <a:xfrm>
            <a:off x="5259388" y="4973638"/>
            <a:ext cx="209550" cy="5429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5" name="Down Arrow 54"/>
          <p:cNvSpPr/>
          <p:nvPr/>
        </p:nvSpPr>
        <p:spPr bwMode="auto">
          <a:xfrm>
            <a:off x="6569075" y="4973638"/>
            <a:ext cx="209550" cy="5429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6" name="Down Arrow 55"/>
          <p:cNvSpPr/>
          <p:nvPr/>
        </p:nvSpPr>
        <p:spPr bwMode="auto">
          <a:xfrm>
            <a:off x="7878763" y="4973638"/>
            <a:ext cx="209550" cy="5429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7" name="Rectangle 56"/>
          <p:cNvSpPr/>
          <p:nvPr/>
        </p:nvSpPr>
        <p:spPr bwMode="auto">
          <a:xfrm>
            <a:off x="3827463" y="4003675"/>
            <a:ext cx="1639887" cy="4111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cs typeface="Arial" charset="0"/>
              </a:rPr>
              <a:t>ARM </a:t>
            </a:r>
            <a:r>
              <a:rPr lang="en-GB" sz="1200" dirty="0" smtClean="0">
                <a:cs typeface="Arial" charset="0"/>
              </a:rPr>
              <a:t>Cortex-M0</a:t>
            </a:r>
            <a:endParaRPr lang="en-GB" sz="1200" dirty="0">
              <a:cs typeface="Arial" charset="0"/>
            </a:endParaRPr>
          </a:p>
          <a:p>
            <a:pPr algn="ctr">
              <a:defRPr/>
            </a:pPr>
            <a:r>
              <a:rPr lang="en-GB" sz="1200" dirty="0" smtClean="0">
                <a:cs typeface="Arial" charset="0"/>
              </a:rPr>
              <a:t>Processor</a:t>
            </a:r>
            <a:endParaRPr lang="en-GB" sz="1200" dirty="0">
              <a:cs typeface="Arial" charset="0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2217738" y="5519738"/>
            <a:ext cx="1012825" cy="431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UART</a:t>
            </a:r>
          </a:p>
        </p:txBody>
      </p:sp>
      <p:sp>
        <p:nvSpPr>
          <p:cNvPr id="59" name="Rectangle 58"/>
          <p:cNvSpPr/>
          <p:nvPr/>
        </p:nvSpPr>
        <p:spPr bwMode="auto">
          <a:xfrm>
            <a:off x="3506788" y="5519738"/>
            <a:ext cx="1012825" cy="431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VGA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4840288" y="5519738"/>
            <a:ext cx="1014412" cy="431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GPIO</a:t>
            </a:r>
          </a:p>
        </p:txBody>
      </p:sp>
      <p:sp>
        <p:nvSpPr>
          <p:cNvPr id="61" name="Rectangle 60"/>
          <p:cNvSpPr/>
          <p:nvPr/>
        </p:nvSpPr>
        <p:spPr bwMode="auto">
          <a:xfrm>
            <a:off x="6164263" y="5519738"/>
            <a:ext cx="1012825" cy="431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Timer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917575" y="5516563"/>
            <a:ext cx="1012825" cy="4302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Program 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Memory</a:t>
            </a:r>
          </a:p>
        </p:txBody>
      </p:sp>
      <p:sp>
        <p:nvSpPr>
          <p:cNvPr id="63" name="Rectangle 62"/>
          <p:cNvSpPr/>
          <p:nvPr/>
        </p:nvSpPr>
        <p:spPr bwMode="auto">
          <a:xfrm>
            <a:off x="7435850" y="5519738"/>
            <a:ext cx="1014413" cy="431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dirty="0">
                <a:cs typeface="Arial" charset="0"/>
              </a:rPr>
              <a:t>7-segment</a:t>
            </a:r>
          </a:p>
          <a:p>
            <a:pPr algn="ctr">
              <a:defRPr/>
            </a:pPr>
            <a:r>
              <a:rPr lang="en-GB" sz="1000" dirty="0">
                <a:cs typeface="Arial" charset="0"/>
              </a:rPr>
              <a:t>Display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917575" y="5183188"/>
            <a:ext cx="7532688" cy="1619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GB" sz="1000" dirty="0">
              <a:cs typeface="Arial" charset="0"/>
            </a:endParaRPr>
          </a:p>
        </p:txBody>
      </p:sp>
      <p:sp>
        <p:nvSpPr>
          <p:cNvPr id="5147" name="TextBox 30"/>
          <p:cNvSpPr txBox="1">
            <a:spLocks noChangeArrowheads="1"/>
          </p:cNvSpPr>
          <p:nvPr/>
        </p:nvSpPr>
        <p:spPr bwMode="auto">
          <a:xfrm>
            <a:off x="334963" y="3886200"/>
            <a:ext cx="2546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200"/>
              <a:t>System on Chip</a:t>
            </a:r>
          </a:p>
          <a:p>
            <a:pPr algn="ctr" eaLnBrk="1" hangingPunct="1"/>
            <a:r>
              <a:rPr lang="en-GB" sz="1200"/>
              <a:t>(implemented on FPGA)</a:t>
            </a:r>
          </a:p>
        </p:txBody>
      </p:sp>
      <p:sp>
        <p:nvSpPr>
          <p:cNvPr id="5148" name="TextBox 75"/>
          <p:cNvSpPr txBox="1">
            <a:spLocks noChangeArrowheads="1"/>
          </p:cNvSpPr>
          <p:nvPr/>
        </p:nvSpPr>
        <p:spPr bwMode="auto">
          <a:xfrm>
            <a:off x="5695950" y="4418013"/>
            <a:ext cx="282416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100" dirty="0"/>
              <a:t>ARM </a:t>
            </a:r>
            <a:r>
              <a:rPr lang="en-GB" sz="1100" dirty="0" smtClean="0"/>
              <a:t>AMBA</a:t>
            </a:r>
            <a:r>
              <a:rPr lang="en-GB" sz="1100" baseline="30000" dirty="0"/>
              <a:t>®</a:t>
            </a:r>
            <a:r>
              <a:rPr lang="en-GB" sz="1100" dirty="0" smtClean="0"/>
              <a:t> </a:t>
            </a:r>
            <a:r>
              <a:rPr lang="en-GB" sz="1100" dirty="0"/>
              <a:t>3 </a:t>
            </a:r>
            <a:r>
              <a:rPr lang="en-GB" sz="1100" dirty="0" smtClean="0"/>
              <a:t>AHB-Lite </a:t>
            </a:r>
            <a:r>
              <a:rPr lang="en-GB" sz="1100" dirty="0"/>
              <a:t>System Bus</a:t>
            </a:r>
          </a:p>
          <a:p>
            <a:pPr eaLnBrk="1" hangingPunct="1"/>
            <a:endParaRPr lang="en-GB" sz="1100" dirty="0"/>
          </a:p>
        </p:txBody>
      </p:sp>
      <p:sp>
        <p:nvSpPr>
          <p:cNvPr id="67" name="Down Arrow 66"/>
          <p:cNvSpPr/>
          <p:nvPr/>
        </p:nvSpPr>
        <p:spPr bwMode="auto">
          <a:xfrm>
            <a:off x="919163" y="5216525"/>
            <a:ext cx="209550" cy="30003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8" name="Down Arrow 67"/>
          <p:cNvSpPr/>
          <p:nvPr/>
        </p:nvSpPr>
        <p:spPr bwMode="auto">
          <a:xfrm>
            <a:off x="2305050" y="5216525"/>
            <a:ext cx="209550" cy="30003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9" name="Down Arrow 68"/>
          <p:cNvSpPr/>
          <p:nvPr/>
        </p:nvSpPr>
        <p:spPr bwMode="auto">
          <a:xfrm>
            <a:off x="3552825" y="5216525"/>
            <a:ext cx="209550" cy="30003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0" name="Down Arrow 69"/>
          <p:cNvSpPr/>
          <p:nvPr/>
        </p:nvSpPr>
        <p:spPr bwMode="auto">
          <a:xfrm>
            <a:off x="4911725" y="5216525"/>
            <a:ext cx="209550" cy="30003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1" name="Down Arrow 70"/>
          <p:cNvSpPr/>
          <p:nvPr/>
        </p:nvSpPr>
        <p:spPr bwMode="auto">
          <a:xfrm>
            <a:off x="6221413" y="5216525"/>
            <a:ext cx="209550" cy="30003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2" name="Down Arrow 71"/>
          <p:cNvSpPr/>
          <p:nvPr/>
        </p:nvSpPr>
        <p:spPr bwMode="auto">
          <a:xfrm>
            <a:off x="7540625" y="5216525"/>
            <a:ext cx="209550" cy="30003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3" name="Down Arrow 72"/>
          <p:cNvSpPr/>
          <p:nvPr/>
        </p:nvSpPr>
        <p:spPr bwMode="auto">
          <a:xfrm rot="10800000">
            <a:off x="4065588" y="4429125"/>
            <a:ext cx="209550" cy="754063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4" name="Down Arrow 73"/>
          <p:cNvSpPr/>
          <p:nvPr/>
        </p:nvSpPr>
        <p:spPr bwMode="auto">
          <a:xfrm rot="10800000">
            <a:off x="4543425" y="4429125"/>
            <a:ext cx="207963" cy="544513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5" name="Down Arrow 74"/>
          <p:cNvSpPr/>
          <p:nvPr/>
        </p:nvSpPr>
        <p:spPr bwMode="auto">
          <a:xfrm rot="10800000">
            <a:off x="5016500" y="4429125"/>
            <a:ext cx="209550" cy="328613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158" name="TextBox 29"/>
          <p:cNvSpPr txBox="1">
            <a:spLocks noChangeArrowheads="1"/>
          </p:cNvSpPr>
          <p:nvPr/>
        </p:nvSpPr>
        <p:spPr bwMode="auto">
          <a:xfrm>
            <a:off x="4198938" y="4879975"/>
            <a:ext cx="16351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/>
              <a:t>32-bit Address bus</a:t>
            </a:r>
          </a:p>
        </p:txBody>
      </p:sp>
      <p:sp>
        <p:nvSpPr>
          <p:cNvPr id="5159" name="TextBox 28"/>
          <p:cNvSpPr txBox="1">
            <a:spLocks noChangeArrowheads="1"/>
          </p:cNvSpPr>
          <p:nvPr/>
        </p:nvSpPr>
        <p:spPr bwMode="auto">
          <a:xfrm>
            <a:off x="3592513" y="5122863"/>
            <a:ext cx="1365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/>
              <a:t>32-bit Data bus</a:t>
            </a:r>
          </a:p>
        </p:txBody>
      </p:sp>
      <p:sp>
        <p:nvSpPr>
          <p:cNvPr id="5160" name="TextBox 29"/>
          <p:cNvSpPr txBox="1">
            <a:spLocks noChangeArrowheads="1"/>
          </p:cNvSpPr>
          <p:nvPr/>
        </p:nvSpPr>
        <p:spPr bwMode="auto">
          <a:xfrm>
            <a:off x="4678363" y="4635500"/>
            <a:ext cx="13763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/>
              <a:t>Control signals</a:t>
            </a:r>
          </a:p>
        </p:txBody>
      </p:sp>
      <p:pic>
        <p:nvPicPr>
          <p:cNvPr id="5161" name="Picture 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675" y="4024313"/>
            <a:ext cx="123983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SoC LiB Overview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4583112" cy="4960937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dirty="0" smtClean="0"/>
              <a:t>Software Development includes: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Test each peripheral using assembly;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Program peripheral using mixed C and assembly;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Use ARM CMSIS</a:t>
            </a:r>
            <a:r>
              <a:rPr lang="en-GB" baseline="30000" dirty="0" smtClean="0"/>
              <a:t>TM</a:t>
            </a:r>
            <a:r>
              <a:rPr lang="en-GB" dirty="0"/>
              <a:t>-</a:t>
            </a:r>
            <a:r>
              <a:rPr lang="en-GB" dirty="0" smtClean="0"/>
              <a:t>Core library and write your own software drivers for each peripheral;</a:t>
            </a:r>
          </a:p>
          <a:p>
            <a:pPr lvl="1">
              <a:spcBef>
                <a:spcPts val="1200"/>
              </a:spcBef>
            </a:pPr>
            <a:r>
              <a:rPr lang="en-GB" dirty="0" smtClean="0"/>
              <a:t>Complete a game application using all drivers (the SNAKE game as shown on the right).</a:t>
            </a:r>
          </a:p>
        </p:txBody>
      </p:sp>
      <p:pic>
        <p:nvPicPr>
          <p:cNvPr id="5" name="Picture 4" descr="C:\Users\seahon01\Desktop\imag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706" y="878040"/>
            <a:ext cx="3959789" cy="52797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SoC LiB Offers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8775700" cy="5075237"/>
          </a:xfrm>
        </p:spPr>
        <p:txBody>
          <a:bodyPr/>
          <a:lstStyle/>
          <a:p>
            <a:r>
              <a:rPr lang="en-GB" dirty="0" smtClean="0"/>
              <a:t>Lab material contains:</a:t>
            </a:r>
          </a:p>
          <a:p>
            <a:pPr lvl="1"/>
            <a:r>
              <a:rPr lang="en-GB" dirty="0" smtClean="0"/>
              <a:t>12 modules</a:t>
            </a:r>
          </a:p>
          <a:p>
            <a:pPr lvl="1"/>
            <a:r>
              <a:rPr lang="en-GB" dirty="0" smtClean="0"/>
              <a:t>Each module contains:</a:t>
            </a:r>
          </a:p>
          <a:p>
            <a:pPr lvl="2"/>
            <a:r>
              <a:rPr lang="en-GB" dirty="0" smtClean="0"/>
              <a:t>PPT slides for lecture/ lab;</a:t>
            </a:r>
          </a:p>
          <a:p>
            <a:pPr lvl="2"/>
            <a:r>
              <a:rPr lang="en-GB" dirty="0" smtClean="0"/>
              <a:t>Education Development Kit (EDK)</a:t>
            </a:r>
          </a:p>
          <a:p>
            <a:pPr lvl="3"/>
            <a:r>
              <a:rPr lang="en-GB" dirty="0" smtClean="0"/>
              <a:t>Necessary code provided;</a:t>
            </a:r>
          </a:p>
          <a:p>
            <a:pPr lvl="3"/>
            <a:r>
              <a:rPr lang="en-GB" dirty="0" smtClean="0"/>
              <a:t>Solutions;</a:t>
            </a:r>
          </a:p>
          <a:p>
            <a:pPr lvl="3"/>
            <a:r>
              <a:rPr lang="en-GB" dirty="0" smtClean="0"/>
              <a:t>Final demonstration binaries.</a:t>
            </a:r>
          </a:p>
          <a:p>
            <a:pPr eaLnBrk="1" hangingPunct="1"/>
            <a:endParaRPr lang="en-GB" dirty="0" smtClean="0"/>
          </a:p>
          <a:p>
            <a:pPr eaLnBrk="1" hangingPunct="1"/>
            <a:r>
              <a:rPr lang="en-GB" dirty="0" smtClean="0"/>
              <a:t>Lab Pre-requisites</a:t>
            </a:r>
          </a:p>
          <a:p>
            <a:pPr lvl="1" eaLnBrk="1" hangingPunct="1"/>
            <a:r>
              <a:rPr lang="en-GB" dirty="0" smtClean="0"/>
              <a:t>Basic digital hardware programming using Verilog;</a:t>
            </a:r>
          </a:p>
          <a:p>
            <a:pPr lvl="1" eaLnBrk="1" hangingPunct="1"/>
            <a:r>
              <a:rPr lang="en-GB" dirty="0" smtClean="0"/>
              <a:t>Basic embedded software programming using assembly and 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SoC LiB Modules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8086619"/>
              </p:ext>
            </p:extLst>
          </p:nvPr>
        </p:nvGraphicFramePr>
        <p:xfrm>
          <a:off x="217488" y="906463"/>
          <a:ext cx="8650287" cy="54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2212"/>
                <a:gridCol w="7458075"/>
              </a:tblGrid>
              <a:tr h="36580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Module</a:t>
                      </a:r>
                      <a:endParaRPr lang="en-GB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Title</a:t>
                      </a:r>
                      <a:endParaRPr lang="en-GB" sz="1800" dirty="0"/>
                    </a:p>
                  </a:txBody>
                  <a:tcPr marT="45728" marB="45728"/>
                </a:tc>
              </a:tr>
              <a:tr h="36580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</a:t>
                      </a:r>
                      <a:endParaRPr lang="en-GB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Introduction</a:t>
                      </a:r>
                      <a:r>
                        <a:rPr lang="en-GB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to Programmable SoCs</a:t>
                      </a:r>
                    </a:p>
                  </a:txBody>
                  <a:tcPr marL="68580" marR="68580" marT="0" marB="0"/>
                </a:tc>
              </a:tr>
              <a:tr h="36580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</a:t>
                      </a:r>
                      <a:endParaRPr lang="en-GB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The ARM Cortex-M0 </a:t>
                      </a:r>
                      <a:r>
                        <a:rPr lang="en-GB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Processor Architecture </a:t>
                      </a:r>
                      <a:r>
                        <a:rPr lang="en-GB" sz="20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part-1</a:t>
                      </a:r>
                      <a:endParaRPr lang="en-GB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80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3</a:t>
                      </a:r>
                      <a:endParaRPr lang="en-GB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The ARM Cortex-M0 </a:t>
                      </a:r>
                      <a:r>
                        <a:rPr lang="en-GB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Processor Architecture </a:t>
                      </a:r>
                      <a:r>
                        <a:rPr lang="en-GB" sz="20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part-2</a:t>
                      </a:r>
                      <a:endParaRPr lang="en-GB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80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4</a:t>
                      </a:r>
                      <a:endParaRPr lang="en-GB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The AMBA3 AHB Lite </a:t>
                      </a:r>
                      <a:r>
                        <a:rPr lang="en-GB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Bus Architecture</a:t>
                      </a:r>
                    </a:p>
                  </a:txBody>
                  <a:tcPr marL="68580" marR="68580" marT="0" marB="0"/>
                </a:tc>
              </a:tr>
              <a:tr h="36580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5</a:t>
                      </a:r>
                      <a:endParaRPr lang="en-GB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Design and Implementation of an AHB </a:t>
                      </a:r>
                      <a:r>
                        <a:rPr lang="en-GB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SRAM</a:t>
                      </a:r>
                      <a:r>
                        <a:rPr lang="en-GB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Memory </a:t>
                      </a:r>
                      <a:r>
                        <a:rPr lang="en-GB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Controller 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80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6</a:t>
                      </a:r>
                      <a:endParaRPr lang="en-GB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Design and Implementation of an AHB </a:t>
                      </a:r>
                      <a:r>
                        <a:rPr lang="en-GB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VGA</a:t>
                      </a:r>
                      <a:r>
                        <a:rPr lang="en-GB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Peripheral</a:t>
                      </a:r>
                    </a:p>
                  </a:txBody>
                  <a:tcPr marL="68580" marR="68580" marT="0" marB="0"/>
                </a:tc>
              </a:tr>
              <a:tr h="36580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7</a:t>
                      </a:r>
                      <a:endParaRPr lang="en-GB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Design and Implementation of an AHB </a:t>
                      </a:r>
                      <a:r>
                        <a:rPr lang="en-GB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UART</a:t>
                      </a:r>
                      <a:r>
                        <a:rPr lang="en-GB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peripheral</a:t>
                      </a:r>
                    </a:p>
                  </a:txBody>
                  <a:tcPr marL="68580" marR="68580" marT="0" marB="0"/>
                </a:tc>
              </a:tr>
              <a:tr h="70111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8</a:t>
                      </a:r>
                      <a:endParaRPr lang="en-GB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Design and Implementation of an AHB </a:t>
                      </a:r>
                      <a:r>
                        <a:rPr lang="en-GB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timer</a:t>
                      </a:r>
                      <a:r>
                        <a:rPr lang="en-GB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a </a:t>
                      </a:r>
                      <a:r>
                        <a:rPr lang="en-GB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GPIO</a:t>
                      </a:r>
                      <a:r>
                        <a:rPr lang="en-GB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peripheral, and a </a:t>
                      </a:r>
                      <a:r>
                        <a:rPr lang="en-GB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7-segment</a:t>
                      </a:r>
                      <a:r>
                        <a:rPr lang="en-GB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display peripheral</a:t>
                      </a:r>
                    </a:p>
                  </a:txBody>
                  <a:tcPr marL="68580" marR="68580" marT="0" marB="0"/>
                </a:tc>
              </a:tr>
              <a:tr h="36580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9</a:t>
                      </a:r>
                      <a:endParaRPr lang="en-GB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Design and Implementation of </a:t>
                      </a:r>
                      <a:r>
                        <a:rPr lang="en-GB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Interrupt</a:t>
                      </a:r>
                      <a:r>
                        <a:rPr lang="en-GB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Mechanism  </a:t>
                      </a:r>
                    </a:p>
                  </a:txBody>
                  <a:tcPr marL="68580" marR="68580" marT="0" marB="0"/>
                </a:tc>
              </a:tr>
              <a:tr h="36580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10</a:t>
                      </a:r>
                      <a:endParaRPr lang="en-GB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Program</a:t>
                      </a:r>
                      <a:r>
                        <a:rPr lang="en-GB" sz="20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SoC using </a:t>
                      </a:r>
                      <a:r>
                        <a:rPr lang="en-GB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endParaRPr lang="en-GB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580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11</a:t>
                      </a:r>
                      <a:endParaRPr lang="en-GB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ARM </a:t>
                      </a:r>
                      <a:r>
                        <a:rPr lang="en-GB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CMSIS </a:t>
                      </a:r>
                      <a:r>
                        <a:rPr lang="en-GB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and Software </a:t>
                      </a:r>
                      <a:r>
                        <a:rPr lang="en-GB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Drivers</a:t>
                      </a:r>
                      <a:endParaRPr lang="en-GB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111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12</a:t>
                      </a:r>
                      <a:endParaRPr lang="en-GB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Application Programming Interface (</a:t>
                      </a:r>
                      <a:r>
                        <a:rPr lang="en-GB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API</a:t>
                      </a:r>
                      <a:r>
                        <a:rPr lang="en-GB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 and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Final Application : </a:t>
                      </a:r>
                      <a:r>
                        <a:rPr lang="en-GB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The SNAKE </a:t>
                      </a:r>
                      <a:r>
                        <a:rPr lang="en-GB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Game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M1: Introduction to Programmable SoCs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8775700" cy="5392737"/>
          </a:xfrm>
        </p:spPr>
        <p:txBody>
          <a:bodyPr/>
          <a:lstStyle/>
          <a:p>
            <a:r>
              <a:rPr lang="en-GB" dirty="0" smtClean="0"/>
              <a:t>What is a System-on-Chip</a:t>
            </a:r>
          </a:p>
          <a:p>
            <a:r>
              <a:rPr lang="en-GB" dirty="0" smtClean="0"/>
              <a:t>Advantages of SoC</a:t>
            </a:r>
          </a:p>
          <a:p>
            <a:r>
              <a:rPr lang="en-GB" dirty="0" smtClean="0"/>
              <a:t>Limitations of SoC</a:t>
            </a:r>
          </a:p>
          <a:p>
            <a:r>
              <a:rPr lang="en-GB" dirty="0" smtClean="0"/>
              <a:t>SoC Vs. Microcontroller Vs. Microprocessor</a:t>
            </a:r>
          </a:p>
          <a:p>
            <a:r>
              <a:rPr lang="en-GB" dirty="0" smtClean="0"/>
              <a:t>Commercialized SoCs</a:t>
            </a:r>
          </a:p>
          <a:p>
            <a:r>
              <a:rPr lang="en-GB" dirty="0" smtClean="0"/>
              <a:t>SoC Examples</a:t>
            </a:r>
          </a:p>
          <a:p>
            <a:r>
              <a:rPr lang="en-GB" dirty="0" smtClean="0"/>
              <a:t>SoC Design Flow</a:t>
            </a:r>
          </a:p>
          <a:p>
            <a:r>
              <a:rPr lang="en-GB" dirty="0" smtClean="0"/>
              <a:t>What is inside of a SoC</a:t>
            </a:r>
          </a:p>
          <a:p>
            <a:r>
              <a:rPr lang="en-GB" dirty="0" smtClean="0"/>
              <a:t>ARM-based SoC</a:t>
            </a:r>
          </a:p>
          <a:p>
            <a:r>
              <a:rPr lang="en-GB" dirty="0" smtClean="0"/>
              <a:t>Design a Simple ARM-based SoC</a:t>
            </a:r>
          </a:p>
          <a:p>
            <a:r>
              <a:rPr lang="en-GB" dirty="0" smtClean="0"/>
              <a:t>Coming next…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217488" y="7938"/>
            <a:ext cx="8777287" cy="906462"/>
          </a:xfrm>
        </p:spPr>
        <p:txBody>
          <a:bodyPr/>
          <a:lstStyle/>
          <a:p>
            <a:r>
              <a:rPr lang="en-GB" sz="3200" smtClean="0"/>
              <a:t>M2: ARM Cortex-M0 Processor Architecture  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217488" y="906463"/>
            <a:ext cx="8775700" cy="5126037"/>
          </a:xfrm>
        </p:spPr>
        <p:txBody>
          <a:bodyPr/>
          <a:lstStyle/>
          <a:p>
            <a:r>
              <a:rPr lang="en-GB" smtClean="0"/>
              <a:t>What is ARM Architecture</a:t>
            </a:r>
          </a:p>
          <a:p>
            <a:r>
              <a:rPr lang="en-GB" smtClean="0"/>
              <a:t>ARM Processors Families</a:t>
            </a:r>
          </a:p>
          <a:p>
            <a:r>
              <a:rPr lang="en-GB" smtClean="0"/>
              <a:t>ARM Cortex-M Series Family</a:t>
            </a:r>
          </a:p>
          <a:p>
            <a:r>
              <a:rPr lang="en-GB" smtClean="0"/>
              <a:t>Cortex-M0 Processor</a:t>
            </a:r>
          </a:p>
          <a:p>
            <a:r>
              <a:rPr lang="en-GB" smtClean="0"/>
              <a:t>ARM Processor Vs. ARM Architectures </a:t>
            </a:r>
          </a:p>
          <a:p>
            <a:r>
              <a:rPr lang="en-GB" smtClean="0"/>
              <a:t>Cortex-M0 Block Diagram</a:t>
            </a:r>
          </a:p>
          <a:p>
            <a:r>
              <a:rPr lang="en-GB" smtClean="0"/>
              <a:t>Cortex-M0 Registers</a:t>
            </a:r>
          </a:p>
          <a:p>
            <a:r>
              <a:rPr lang="en-GB" smtClean="0"/>
              <a:t>Cortex-M0 Memory Map</a:t>
            </a:r>
          </a:p>
          <a:p>
            <a:r>
              <a:rPr lang="en-GB" smtClean="0"/>
              <a:t>Cortex-M0 Exception Handling </a:t>
            </a:r>
          </a:p>
          <a:p>
            <a:r>
              <a:rPr lang="en-GB" smtClean="0"/>
              <a:t>ARM and Thumb Instruction Set</a:t>
            </a:r>
          </a:p>
          <a:p>
            <a:r>
              <a:rPr lang="en-GB" smtClean="0"/>
              <a:t>Cortex-M0 Low-Power Features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smtClean="0"/>
              <a:t>M3: AMBA3 AHB Bus Architecture 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What is a Bus</a:t>
            </a:r>
          </a:p>
          <a:p>
            <a:r>
              <a:rPr lang="en-GB" smtClean="0"/>
              <a:t>Bus Types</a:t>
            </a:r>
          </a:p>
          <a:p>
            <a:r>
              <a:rPr lang="en-GB" smtClean="0"/>
              <a:t>ARM AMBA System Buses</a:t>
            </a:r>
          </a:p>
          <a:p>
            <a:r>
              <a:rPr lang="en-GB" smtClean="0"/>
              <a:t>AMBA3 AHB-Lite Bus</a:t>
            </a:r>
          </a:p>
          <a:p>
            <a:r>
              <a:rPr lang="en-GB" smtClean="0"/>
              <a:t>Bus Operation in General </a:t>
            </a:r>
          </a:p>
          <a:p>
            <a:r>
              <a:rPr lang="en-GB" smtClean="0"/>
              <a:t>AHB Bus Components</a:t>
            </a:r>
          </a:p>
          <a:p>
            <a:r>
              <a:rPr lang="en-GB" smtClean="0"/>
              <a:t>AHB Bus Signals</a:t>
            </a:r>
          </a:p>
          <a:p>
            <a:r>
              <a:rPr lang="en-GB" smtClean="0"/>
              <a:t>AHB Bus Basic Timing</a:t>
            </a:r>
          </a:p>
          <a:p>
            <a:r>
              <a:rPr lang="en-GB" smtClean="0"/>
              <a:t>AHB Bus Implementation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m-public-2007-0409">
  <a:themeElements>
    <a:clrScheme name="ARM APPROVED COLOURS">
      <a:dk1>
        <a:srgbClr val="000000"/>
      </a:dk1>
      <a:lt1>
        <a:srgbClr val="FFFFFF"/>
      </a:lt1>
      <a:dk2>
        <a:srgbClr val="D93D89"/>
      </a:dk2>
      <a:lt2>
        <a:srgbClr val="FAA61A"/>
      </a:lt2>
      <a:accent1>
        <a:srgbClr val="128CAB"/>
      </a:accent1>
      <a:accent2>
        <a:srgbClr val="911B1D"/>
      </a:accent2>
      <a:accent3>
        <a:srgbClr val="9FB43B"/>
      </a:accent3>
      <a:accent4>
        <a:srgbClr val="000000"/>
      </a:accent4>
      <a:accent5>
        <a:srgbClr val="AAC5D2"/>
      </a:accent5>
      <a:accent6>
        <a:srgbClr val="FFFFFF"/>
      </a:accent6>
      <a:hlink>
        <a:srgbClr val="FFFFFF"/>
      </a:hlink>
      <a:folHlink>
        <a:srgbClr val="9A8B7C"/>
      </a:folHlink>
    </a:clrScheme>
    <a:fontScheme name="ARM_CONF_2009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MS PGothic" pitchFamily="34" charset="-128"/>
          </a:defRPr>
        </a:defPPr>
      </a:lstStyle>
    </a:lnDef>
  </a:objectDefaults>
  <a:extraClrSchemeLst>
    <a:extraClrScheme>
      <a:clrScheme name="ARM_CONF_2009b 1">
        <a:dk1>
          <a:srgbClr val="000000"/>
        </a:dk1>
        <a:lt1>
          <a:srgbClr val="FFFFFF"/>
        </a:lt1>
        <a:dk2>
          <a:srgbClr val="D93D89"/>
        </a:dk2>
        <a:lt2>
          <a:srgbClr val="FAA61A"/>
        </a:lt2>
        <a:accent1>
          <a:srgbClr val="128CAB"/>
        </a:accent1>
        <a:accent2>
          <a:srgbClr val="911B1D"/>
        </a:accent2>
        <a:accent3>
          <a:srgbClr val="FFFFFF"/>
        </a:accent3>
        <a:accent4>
          <a:srgbClr val="000000"/>
        </a:accent4>
        <a:accent5>
          <a:srgbClr val="AAC5D2"/>
        </a:accent5>
        <a:accent6>
          <a:srgbClr val="831719"/>
        </a:accent6>
        <a:hlink>
          <a:srgbClr val="9FB43B"/>
        </a:hlink>
        <a:folHlink>
          <a:srgbClr val="9A8B7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arm-public-2007-0409</Template>
  <TotalTime>2241</TotalTime>
  <Words>1266</Words>
  <Application>Microsoft Office PowerPoint</Application>
  <PresentationFormat>On-screen Show (4:3)</PresentationFormat>
  <Paragraphs>348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arm-public-2007-0409</vt:lpstr>
      <vt:lpstr>ARM®-based System-on-Chip Design Lab-in-a-Box</vt:lpstr>
      <vt:lpstr>SoC Lab-in-a-Box (LiB) Overview</vt:lpstr>
      <vt:lpstr>SoC LiB Overview</vt:lpstr>
      <vt:lpstr>SoC LiB Overview</vt:lpstr>
      <vt:lpstr>SoC LiB Offers</vt:lpstr>
      <vt:lpstr>SoC LiB Modules</vt:lpstr>
      <vt:lpstr>M1: Introduction to Programmable SoCs</vt:lpstr>
      <vt:lpstr>M2: ARM Cortex-M0 Processor Architecture  </vt:lpstr>
      <vt:lpstr>M3: AMBA3 AHB Bus Architecture </vt:lpstr>
      <vt:lpstr>M4: A Simple SoC Application</vt:lpstr>
      <vt:lpstr>M5: AHB SRAM Memory controller</vt:lpstr>
      <vt:lpstr>M6: AHB VGA Peripheral</vt:lpstr>
      <vt:lpstr>M7: AHB UART Peripheral</vt:lpstr>
      <vt:lpstr>M8: Timer, GPIO, 7-Segment</vt:lpstr>
      <vt:lpstr>M9: AHB Interrupt Mechanism</vt:lpstr>
      <vt:lpstr>M10: Programing using C</vt:lpstr>
      <vt:lpstr>M11: ARM CMSIS and Software Drivers</vt:lpstr>
      <vt:lpstr>M12: API and Final Application</vt:lpstr>
      <vt:lpstr>Further Exploration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ARM based System on Chip</dc:title>
  <dc:creator>Sean Hong</dc:creator>
  <cp:lastModifiedBy>Sean Hong</cp:lastModifiedBy>
  <cp:revision>175</cp:revision>
  <dcterms:created xsi:type="dcterms:W3CDTF">2013-08-19T10:46:05Z</dcterms:created>
  <dcterms:modified xsi:type="dcterms:W3CDTF">2014-05-08T11:37:36Z</dcterms:modified>
</cp:coreProperties>
</file>